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83" r:id="rId4"/>
    <p:sldId id="284" r:id="rId5"/>
    <p:sldId id="392" r:id="rId6"/>
    <p:sldId id="569" r:id="rId7"/>
    <p:sldId id="258" r:id="rId8"/>
    <p:sldId id="261" r:id="rId9"/>
    <p:sldId id="285" r:id="rId10"/>
    <p:sldId id="286" r:id="rId11"/>
    <p:sldId id="287" r:id="rId12"/>
    <p:sldId id="288" r:id="rId13"/>
    <p:sldId id="289" r:id="rId14"/>
    <p:sldId id="290" r:id="rId16"/>
    <p:sldId id="488" r:id="rId17"/>
    <p:sldId id="490" r:id="rId18"/>
    <p:sldId id="491" r:id="rId19"/>
    <p:sldId id="492" r:id="rId20"/>
    <p:sldId id="487" r:id="rId21"/>
    <p:sldId id="532" r:id="rId22"/>
    <p:sldId id="566" r:id="rId23"/>
    <p:sldId id="567" r:id="rId24"/>
    <p:sldId id="568" r:id="rId25"/>
    <p:sldId id="570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436" r:id="rId37"/>
    <p:sldId id="304" r:id="rId38"/>
    <p:sldId id="305" r:id="rId39"/>
    <p:sldId id="260" r:id="rId40"/>
    <p:sldId id="262" r:id="rId41"/>
    <p:sldId id="263" r:id="rId42"/>
    <p:sldId id="379" r:id="rId43"/>
    <p:sldId id="307" r:id="rId44"/>
    <p:sldId id="469" r:id="rId45"/>
    <p:sldId id="265" r:id="rId46"/>
    <p:sldId id="264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266" r:id="rId57"/>
    <p:sldId id="572" r:id="rId58"/>
    <p:sldId id="573" r:id="rId59"/>
    <p:sldId id="574" r:id="rId60"/>
    <p:sldId id="575" r:id="rId61"/>
    <p:sldId id="576" r:id="rId62"/>
    <p:sldId id="486" r:id="rId63"/>
    <p:sldId id="485" r:id="rId6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69" y="7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139A0-2687-A44F-B8FB-4468168109AA}" type="doc">
      <dgm:prSet loTypeId="urn:microsoft.com/office/officeart/2005/8/layout/process5#1" loCatId="" qsTypeId="urn:microsoft.com/office/officeart/2005/8/quickstyle/simple1#1" qsCatId="simple" csTypeId="urn:microsoft.com/office/officeart/2005/8/colors/colorful5#1" csCatId="colorful" phldr="1"/>
      <dgm:spPr/>
      <dgm:t>
        <a:bodyPr/>
        <a:lstStyle/>
        <a:p>
          <a:endParaRPr lang="zh-CN" altLang="en-US"/>
        </a:p>
      </dgm:t>
    </dgm:pt>
    <dgm:pt modelId="{BC566F98-A5A2-974C-BE40-7F5096E5ED1C}">
      <dgm:prSet phldrT="[文本]"/>
      <dgm:spPr/>
      <dgm:t>
        <a:bodyPr/>
        <a:lstStyle/>
        <a:p>
          <a:r>
            <a:rPr lang="zh-CN" b="0" dirty="0"/>
            <a:t>收集数据</a:t>
          </a:r>
          <a:endParaRPr lang="zh-CN" altLang="en-US" dirty="0"/>
        </a:p>
      </dgm:t>
    </dgm:pt>
    <dgm:pt modelId="{9EAD95CF-6BDF-7E48-9B7F-A55CEA8A4545}" cxnId="{3ECFBACE-9E91-4441-93FF-CE0BBE4DFD53}" type="parTrans">
      <dgm:prSet/>
      <dgm:spPr/>
      <dgm:t>
        <a:bodyPr/>
        <a:lstStyle/>
        <a:p>
          <a:endParaRPr lang="zh-CN" altLang="en-US"/>
        </a:p>
      </dgm:t>
    </dgm:pt>
    <dgm:pt modelId="{BF7FE0A4-349E-3B43-BC9D-61D55A82CC2C}" cxnId="{3ECFBACE-9E91-4441-93FF-CE0BBE4DFD53}" type="sibTrans">
      <dgm:prSet/>
      <dgm:spPr/>
      <dgm:t>
        <a:bodyPr/>
        <a:lstStyle/>
        <a:p>
          <a:endParaRPr lang="zh-CN" altLang="en-US"/>
        </a:p>
      </dgm:t>
    </dgm:pt>
    <dgm:pt modelId="{E0F012E9-E873-CB4F-9EC7-9E2703F09FC0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准备数据：数据预处理</a:t>
          </a:r>
          <a:endParaRPr lang="zh-CN" dirty="0"/>
        </a:p>
      </dgm:t>
    </dgm:pt>
    <dgm:pt modelId="{6AC94195-928E-5546-B6C8-FD7C636EFE1B}" cxnId="{6D5FAB11-6D10-4119-9ECE-BB53D4CF7732}" type="parTrans">
      <dgm:prSet/>
      <dgm:spPr/>
      <dgm:t>
        <a:bodyPr/>
        <a:lstStyle/>
        <a:p>
          <a:endParaRPr lang="zh-CN" altLang="en-US"/>
        </a:p>
      </dgm:t>
    </dgm:pt>
    <dgm:pt modelId="{52A0B4A8-4533-9249-944B-FAB79C5D3B51}" cxnId="{6D5FAB11-6D10-4119-9ECE-BB53D4CF7732}" type="sibTrans">
      <dgm:prSet/>
      <dgm:spPr/>
      <dgm:t>
        <a:bodyPr/>
        <a:lstStyle/>
        <a:p>
          <a:endParaRPr lang="zh-CN" altLang="en-US"/>
        </a:p>
      </dgm:t>
    </dgm:pt>
    <dgm:pt modelId="{09618702-A7B8-4647-9E3B-6B71B8C7030D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选择模型</a:t>
          </a:r>
          <a:endParaRPr lang="zh-CN"/>
        </a:p>
      </dgm:t>
    </dgm:pt>
    <dgm:pt modelId="{D8445F28-1013-BF46-85EC-964C443C25CD}" cxnId="{BF7B1BD0-414E-4F1C-A951-729DEFE6E91E}" type="parTrans">
      <dgm:prSet/>
      <dgm:spPr/>
      <dgm:t>
        <a:bodyPr/>
        <a:lstStyle/>
        <a:p>
          <a:endParaRPr lang="zh-CN" altLang="en-US"/>
        </a:p>
      </dgm:t>
    </dgm:pt>
    <dgm:pt modelId="{6FD804DB-E230-5A4A-A40E-96D9C904C6B8}" cxnId="{BF7B1BD0-414E-4F1C-A951-729DEFE6E91E}" type="sibTrans">
      <dgm:prSet/>
      <dgm:spPr/>
      <dgm:t>
        <a:bodyPr/>
        <a:lstStyle/>
        <a:p>
          <a:endParaRPr lang="zh-CN" altLang="en-US"/>
        </a:p>
      </dgm:t>
    </dgm:pt>
    <dgm:pt modelId="{BA437437-C402-1947-9C35-7858D7C226B5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训练</a:t>
          </a:r>
          <a:endParaRPr lang="zh-CN"/>
        </a:p>
      </dgm:t>
    </dgm:pt>
    <dgm:pt modelId="{3B4A1595-331D-8840-B2BC-45E527D266E9}" cxnId="{BE6B4E0C-719F-4A20-8158-58417DBA9DB6}" type="parTrans">
      <dgm:prSet/>
      <dgm:spPr/>
      <dgm:t>
        <a:bodyPr/>
        <a:lstStyle/>
        <a:p>
          <a:endParaRPr lang="zh-CN" altLang="en-US"/>
        </a:p>
      </dgm:t>
    </dgm:pt>
    <dgm:pt modelId="{C359FF05-4B83-B442-8449-860B7C741644}" cxnId="{BE6B4E0C-719F-4A20-8158-58417DBA9DB6}" type="sibTrans">
      <dgm:prSet/>
      <dgm:spPr/>
      <dgm:t>
        <a:bodyPr/>
        <a:lstStyle/>
        <a:p>
          <a:endParaRPr lang="zh-CN" altLang="en-US"/>
        </a:p>
      </dgm:t>
    </dgm:pt>
    <dgm:pt modelId="{142E1B2F-F51B-DD47-BC9B-D87F3AB48F50}">
      <dgm:prSet/>
      <dgm:spPr/>
      <dgm:t>
        <a:bodyPr/>
        <a:lstStyle/>
        <a:p>
          <a:r>
            <a:rPr lang="en-US" b="0"/>
            <a:t>· </a:t>
          </a:r>
          <a:r>
            <a:rPr lang="zh-CN" b="0"/>
            <a:t>评估</a:t>
          </a:r>
          <a:endParaRPr lang="zh-CN"/>
        </a:p>
      </dgm:t>
    </dgm:pt>
    <dgm:pt modelId="{957CC3D9-7A32-F14E-A925-5FCCB8F24F19}" cxnId="{BA956EB4-0267-4AFC-9A08-AE4E4011C02C}" type="parTrans">
      <dgm:prSet/>
      <dgm:spPr/>
      <dgm:t>
        <a:bodyPr/>
        <a:lstStyle/>
        <a:p>
          <a:endParaRPr lang="zh-CN" altLang="en-US"/>
        </a:p>
      </dgm:t>
    </dgm:pt>
    <dgm:pt modelId="{74793B1B-A6D2-E844-AD81-D4AAA624F7F6}" cxnId="{BA956EB4-0267-4AFC-9A08-AE4E4011C02C}" type="sibTrans">
      <dgm:prSet/>
      <dgm:spPr/>
      <dgm:t>
        <a:bodyPr/>
        <a:lstStyle/>
        <a:p>
          <a:endParaRPr lang="zh-CN" altLang="en-US"/>
        </a:p>
      </dgm:t>
    </dgm:pt>
    <dgm:pt modelId="{4EF1F136-E69C-C547-B468-4D094A843FD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0"/>
            <a:t>· </a:t>
          </a:r>
          <a:r>
            <a:rPr lang="zh-CN" b="0"/>
            <a:t>超参数</a:t>
          </a: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b="0"/>
            <a:t>调整</a:t>
          </a:r>
          <a:endParaRPr lang="zh-CN"/>
        </a:p>
      </dgm:t>
    </dgm:pt>
    <dgm:pt modelId="{8ADBDD34-955F-044F-8444-690E87FD2C43}" cxnId="{5CF1A6EF-5F04-4441-8B48-552EE3E779E6}" type="parTrans">
      <dgm:prSet/>
      <dgm:spPr/>
      <dgm:t>
        <a:bodyPr/>
        <a:lstStyle/>
        <a:p>
          <a:endParaRPr lang="zh-CN" altLang="en-US"/>
        </a:p>
      </dgm:t>
    </dgm:pt>
    <dgm:pt modelId="{4B7009C0-E3A7-FB48-BFDF-E76B1B9384B4}" cxnId="{5CF1A6EF-5F04-4441-8B48-552EE3E779E6}" type="sibTrans">
      <dgm:prSet/>
      <dgm:spPr/>
      <dgm:t>
        <a:bodyPr/>
        <a:lstStyle/>
        <a:p>
          <a:endParaRPr lang="zh-CN" altLang="en-US"/>
        </a:p>
      </dgm:t>
    </dgm:pt>
    <dgm:pt modelId="{6D0AAEAE-A16B-E446-BB47-401C2BBFF7BD}">
      <dgm:prSet/>
      <dgm:spPr/>
      <dgm:t>
        <a:bodyPr/>
        <a:lstStyle/>
        <a:p>
          <a:r>
            <a:rPr lang="en-US" b="0" dirty="0"/>
            <a:t>· </a:t>
          </a:r>
          <a:r>
            <a:rPr lang="zh-CN" b="0" dirty="0"/>
            <a:t>预测</a:t>
          </a:r>
          <a:endParaRPr lang="zh-CN" dirty="0"/>
        </a:p>
      </dgm:t>
    </dgm:pt>
    <dgm:pt modelId="{79660703-0FC1-0745-BCCA-C5408269C7A2}" cxnId="{51DCC518-CE61-4B03-A44F-A6B14648AF55}" type="parTrans">
      <dgm:prSet/>
      <dgm:spPr/>
      <dgm:t>
        <a:bodyPr/>
        <a:lstStyle/>
        <a:p>
          <a:endParaRPr lang="zh-CN" altLang="en-US"/>
        </a:p>
      </dgm:t>
    </dgm:pt>
    <dgm:pt modelId="{B36082B8-9328-4C4E-AB46-BBCC59D77459}" cxnId="{51DCC518-CE61-4B03-A44F-A6B14648AF55}" type="sibTrans">
      <dgm:prSet/>
      <dgm:spPr/>
      <dgm:t>
        <a:bodyPr/>
        <a:lstStyle/>
        <a:p>
          <a:endParaRPr lang="zh-CN" altLang="en-US"/>
        </a:p>
      </dgm:t>
    </dgm:pt>
    <dgm:pt modelId="{4F1A8369-734F-6448-B5E3-98CB2F6D83D9}" type="pres">
      <dgm:prSet presAssocID="{B47139A0-2687-A44F-B8FB-4468168109AA}" presName="diagram" presStyleCnt="0">
        <dgm:presLayoutVars>
          <dgm:dir/>
          <dgm:resizeHandles val="exact"/>
        </dgm:presLayoutVars>
      </dgm:prSet>
      <dgm:spPr/>
    </dgm:pt>
    <dgm:pt modelId="{99FECF94-8433-EB49-968E-7B3A81B12379}" type="pres">
      <dgm:prSet presAssocID="{BC566F98-A5A2-974C-BE40-7F5096E5ED1C}" presName="node" presStyleLbl="node1" presStyleIdx="0" presStyleCnt="7">
        <dgm:presLayoutVars>
          <dgm:bulletEnabled val="1"/>
        </dgm:presLayoutVars>
      </dgm:prSet>
      <dgm:spPr/>
    </dgm:pt>
    <dgm:pt modelId="{0D2EF1B9-55A5-E94E-AAC5-7A9B59BF017C}" type="pres">
      <dgm:prSet presAssocID="{BF7FE0A4-349E-3B43-BC9D-61D55A82CC2C}" presName="sibTrans" presStyleLbl="sibTrans2D1" presStyleIdx="0" presStyleCnt="6"/>
      <dgm:spPr/>
    </dgm:pt>
    <dgm:pt modelId="{6A5BC0F4-B092-D846-A772-2C8011578450}" type="pres">
      <dgm:prSet presAssocID="{BF7FE0A4-349E-3B43-BC9D-61D55A82CC2C}" presName="connectorText" presStyleLbl="sibTrans2D1" presStyleIdx="0" presStyleCnt="6"/>
      <dgm:spPr/>
    </dgm:pt>
    <dgm:pt modelId="{32AB472E-C01C-B84B-8776-615B21DD3398}" type="pres">
      <dgm:prSet presAssocID="{E0F012E9-E873-CB4F-9EC7-9E2703F09FC0}" presName="node" presStyleLbl="node1" presStyleIdx="1" presStyleCnt="7">
        <dgm:presLayoutVars>
          <dgm:bulletEnabled val="1"/>
        </dgm:presLayoutVars>
      </dgm:prSet>
      <dgm:spPr/>
    </dgm:pt>
    <dgm:pt modelId="{D2C82B48-09B5-7442-81D2-79387C710EC4}" type="pres">
      <dgm:prSet presAssocID="{52A0B4A8-4533-9249-944B-FAB79C5D3B51}" presName="sibTrans" presStyleLbl="sibTrans2D1" presStyleIdx="1" presStyleCnt="6"/>
      <dgm:spPr/>
    </dgm:pt>
    <dgm:pt modelId="{0EE63123-A629-174B-9A93-960FABA98348}" type="pres">
      <dgm:prSet presAssocID="{52A0B4A8-4533-9249-944B-FAB79C5D3B51}" presName="connectorText" presStyleLbl="sibTrans2D1" presStyleIdx="1" presStyleCnt="6"/>
      <dgm:spPr/>
    </dgm:pt>
    <dgm:pt modelId="{7EC73655-55DB-FB40-A174-2B7E89E1BEA9}" type="pres">
      <dgm:prSet presAssocID="{09618702-A7B8-4647-9E3B-6B71B8C7030D}" presName="node" presStyleLbl="node1" presStyleIdx="2" presStyleCnt="7">
        <dgm:presLayoutVars>
          <dgm:bulletEnabled val="1"/>
        </dgm:presLayoutVars>
      </dgm:prSet>
      <dgm:spPr/>
    </dgm:pt>
    <dgm:pt modelId="{B5DCE46E-A7E1-1D49-B61E-4C4C03F72448}" type="pres">
      <dgm:prSet presAssocID="{6FD804DB-E230-5A4A-A40E-96D9C904C6B8}" presName="sibTrans" presStyleLbl="sibTrans2D1" presStyleIdx="2" presStyleCnt="6"/>
      <dgm:spPr/>
    </dgm:pt>
    <dgm:pt modelId="{3EB6CCC7-46EA-9743-9B6A-E92D98359A03}" type="pres">
      <dgm:prSet presAssocID="{6FD804DB-E230-5A4A-A40E-96D9C904C6B8}" presName="connectorText" presStyleLbl="sibTrans2D1" presStyleIdx="2" presStyleCnt="6"/>
      <dgm:spPr/>
    </dgm:pt>
    <dgm:pt modelId="{26EC29ED-2124-9440-8D96-23011D1EC526}" type="pres">
      <dgm:prSet presAssocID="{BA437437-C402-1947-9C35-7858D7C226B5}" presName="node" presStyleLbl="node1" presStyleIdx="3" presStyleCnt="7">
        <dgm:presLayoutVars>
          <dgm:bulletEnabled val="1"/>
        </dgm:presLayoutVars>
      </dgm:prSet>
      <dgm:spPr/>
    </dgm:pt>
    <dgm:pt modelId="{30DD324D-D9D7-9F46-94C6-213854D5F8EC}" type="pres">
      <dgm:prSet presAssocID="{C359FF05-4B83-B442-8449-860B7C741644}" presName="sibTrans" presStyleLbl="sibTrans2D1" presStyleIdx="3" presStyleCnt="6"/>
      <dgm:spPr/>
    </dgm:pt>
    <dgm:pt modelId="{A7FB21EE-067E-6641-8E5D-AB43321A4A07}" type="pres">
      <dgm:prSet presAssocID="{C359FF05-4B83-B442-8449-860B7C741644}" presName="connectorText" presStyleLbl="sibTrans2D1" presStyleIdx="3" presStyleCnt="6"/>
      <dgm:spPr/>
    </dgm:pt>
    <dgm:pt modelId="{76AA9776-27BB-6443-AC05-71FD866DAB07}" type="pres">
      <dgm:prSet presAssocID="{142E1B2F-F51B-DD47-BC9B-D87F3AB48F50}" presName="node" presStyleLbl="node1" presStyleIdx="4" presStyleCnt="7">
        <dgm:presLayoutVars>
          <dgm:bulletEnabled val="1"/>
        </dgm:presLayoutVars>
      </dgm:prSet>
      <dgm:spPr/>
    </dgm:pt>
    <dgm:pt modelId="{BF75993C-49CD-BB42-AE6C-B7D5B78FC686}" type="pres">
      <dgm:prSet presAssocID="{74793B1B-A6D2-E844-AD81-D4AAA624F7F6}" presName="sibTrans" presStyleLbl="sibTrans2D1" presStyleIdx="4" presStyleCnt="6"/>
      <dgm:spPr/>
    </dgm:pt>
    <dgm:pt modelId="{CD308F72-5266-B140-BC53-A384486ED82B}" type="pres">
      <dgm:prSet presAssocID="{74793B1B-A6D2-E844-AD81-D4AAA624F7F6}" presName="connectorText" presStyleLbl="sibTrans2D1" presStyleIdx="4" presStyleCnt="6"/>
      <dgm:spPr/>
    </dgm:pt>
    <dgm:pt modelId="{A7937B7F-6C79-024B-9897-86B27599BD46}" type="pres">
      <dgm:prSet presAssocID="{4EF1F136-E69C-C547-B468-4D094A843FD6}" presName="node" presStyleLbl="node1" presStyleIdx="5" presStyleCnt="7">
        <dgm:presLayoutVars>
          <dgm:bulletEnabled val="1"/>
        </dgm:presLayoutVars>
      </dgm:prSet>
      <dgm:spPr/>
    </dgm:pt>
    <dgm:pt modelId="{663E034E-DB2F-904E-A760-2904141B6437}" type="pres">
      <dgm:prSet presAssocID="{4B7009C0-E3A7-FB48-BFDF-E76B1B9384B4}" presName="sibTrans" presStyleLbl="sibTrans2D1" presStyleIdx="5" presStyleCnt="6"/>
      <dgm:spPr/>
    </dgm:pt>
    <dgm:pt modelId="{A2F7596C-17D4-9B49-BF50-856650C00F74}" type="pres">
      <dgm:prSet presAssocID="{4B7009C0-E3A7-FB48-BFDF-E76B1B9384B4}" presName="connectorText" presStyleLbl="sibTrans2D1" presStyleIdx="5" presStyleCnt="6"/>
      <dgm:spPr/>
    </dgm:pt>
    <dgm:pt modelId="{14EF76F9-7E1F-4B43-9990-45099CC08F5C}" type="pres">
      <dgm:prSet presAssocID="{6D0AAEAE-A16B-E446-BB47-401C2BBFF7BD}" presName="node" presStyleLbl="node1" presStyleIdx="6" presStyleCnt="7">
        <dgm:presLayoutVars>
          <dgm:bulletEnabled val="1"/>
        </dgm:presLayoutVars>
      </dgm:prSet>
      <dgm:spPr/>
    </dgm:pt>
  </dgm:ptLst>
  <dgm:cxnLst>
    <dgm:cxn modelId="{BE6B4E0C-719F-4A20-8158-58417DBA9DB6}" srcId="{B47139A0-2687-A44F-B8FB-4468168109AA}" destId="{BA437437-C402-1947-9C35-7858D7C226B5}" srcOrd="3" destOrd="0" parTransId="{3B4A1595-331D-8840-B2BC-45E527D266E9}" sibTransId="{C359FF05-4B83-B442-8449-860B7C741644}"/>
    <dgm:cxn modelId="{6D5FAB11-6D10-4119-9ECE-BB53D4CF7732}" srcId="{B47139A0-2687-A44F-B8FB-4468168109AA}" destId="{E0F012E9-E873-CB4F-9EC7-9E2703F09FC0}" srcOrd="1" destOrd="0" parTransId="{6AC94195-928E-5546-B6C8-FD7C636EFE1B}" sibTransId="{52A0B4A8-4533-9249-944B-FAB79C5D3B51}"/>
    <dgm:cxn modelId="{FEADB017-AD0F-4B82-9032-C4C8CE0FCAC1}" type="presOf" srcId="{6FD804DB-E230-5A4A-A40E-96D9C904C6B8}" destId="{3EB6CCC7-46EA-9743-9B6A-E92D98359A03}" srcOrd="1" destOrd="0" presId="urn:microsoft.com/office/officeart/2005/8/layout/process5#1"/>
    <dgm:cxn modelId="{51DCC518-CE61-4B03-A44F-A6B14648AF55}" srcId="{B47139A0-2687-A44F-B8FB-4468168109AA}" destId="{6D0AAEAE-A16B-E446-BB47-401C2BBFF7BD}" srcOrd="6" destOrd="0" parTransId="{79660703-0FC1-0745-BCCA-C5408269C7A2}" sibTransId="{B36082B8-9328-4C4E-AB46-BBCC59D77459}"/>
    <dgm:cxn modelId="{E873651A-F86F-4785-88FE-E6B122566844}" type="presOf" srcId="{B47139A0-2687-A44F-B8FB-4468168109AA}" destId="{4F1A8369-734F-6448-B5E3-98CB2F6D83D9}" srcOrd="0" destOrd="0" presId="urn:microsoft.com/office/officeart/2005/8/layout/process5#1"/>
    <dgm:cxn modelId="{384C972A-F707-42FA-A8D9-6F56E389D73A}" type="presOf" srcId="{BF7FE0A4-349E-3B43-BC9D-61D55A82CC2C}" destId="{6A5BC0F4-B092-D846-A772-2C8011578450}" srcOrd="1" destOrd="0" presId="urn:microsoft.com/office/officeart/2005/8/layout/process5#1"/>
    <dgm:cxn modelId="{14C13732-365C-4FD2-AE62-A53A1267293F}" type="presOf" srcId="{C359FF05-4B83-B442-8449-860B7C741644}" destId="{30DD324D-D9D7-9F46-94C6-213854D5F8EC}" srcOrd="0" destOrd="0" presId="urn:microsoft.com/office/officeart/2005/8/layout/process5#1"/>
    <dgm:cxn modelId="{100BB56A-A2E1-4CED-B314-A1B850D5A82A}" type="presOf" srcId="{4B7009C0-E3A7-FB48-BFDF-E76B1B9384B4}" destId="{A2F7596C-17D4-9B49-BF50-856650C00F74}" srcOrd="1" destOrd="0" presId="urn:microsoft.com/office/officeart/2005/8/layout/process5#1"/>
    <dgm:cxn modelId="{60078178-D077-437D-9FC8-91A12DA1C424}" type="presOf" srcId="{4EF1F136-E69C-C547-B468-4D094A843FD6}" destId="{A7937B7F-6C79-024B-9897-86B27599BD46}" srcOrd="0" destOrd="0" presId="urn:microsoft.com/office/officeart/2005/8/layout/process5#1"/>
    <dgm:cxn modelId="{310C477D-F5E7-40A1-9C93-6707BDA8475E}" type="presOf" srcId="{52A0B4A8-4533-9249-944B-FAB79C5D3B51}" destId="{D2C82B48-09B5-7442-81D2-79387C710EC4}" srcOrd="0" destOrd="0" presId="urn:microsoft.com/office/officeart/2005/8/layout/process5#1"/>
    <dgm:cxn modelId="{04B0D892-66C1-48A4-8647-650A03772E4A}" type="presOf" srcId="{BA437437-C402-1947-9C35-7858D7C226B5}" destId="{26EC29ED-2124-9440-8D96-23011D1EC526}" srcOrd="0" destOrd="0" presId="urn:microsoft.com/office/officeart/2005/8/layout/process5#1"/>
    <dgm:cxn modelId="{B54EFA9C-9CBB-4F61-8A07-6307698FE0AF}" type="presOf" srcId="{142E1B2F-F51B-DD47-BC9B-D87F3AB48F50}" destId="{76AA9776-27BB-6443-AC05-71FD866DAB07}" srcOrd="0" destOrd="0" presId="urn:microsoft.com/office/officeart/2005/8/layout/process5#1"/>
    <dgm:cxn modelId="{C24AE89F-DFF6-4903-8293-9F59CCA538D0}" type="presOf" srcId="{52A0B4A8-4533-9249-944B-FAB79C5D3B51}" destId="{0EE63123-A629-174B-9A93-960FABA98348}" srcOrd="1" destOrd="0" presId="urn:microsoft.com/office/officeart/2005/8/layout/process5#1"/>
    <dgm:cxn modelId="{CE4D74A6-D256-4FFF-8E1B-476EBB0DF668}" type="presOf" srcId="{E0F012E9-E873-CB4F-9EC7-9E2703F09FC0}" destId="{32AB472E-C01C-B84B-8776-615B21DD3398}" srcOrd="0" destOrd="0" presId="urn:microsoft.com/office/officeart/2005/8/layout/process5#1"/>
    <dgm:cxn modelId="{E15657AD-33F1-4800-9EB2-0985996775F8}" type="presOf" srcId="{C359FF05-4B83-B442-8449-860B7C741644}" destId="{A7FB21EE-067E-6641-8E5D-AB43321A4A07}" srcOrd="1" destOrd="0" presId="urn:microsoft.com/office/officeart/2005/8/layout/process5#1"/>
    <dgm:cxn modelId="{9EAC4EB1-2BA0-4EFD-8AC5-799C664E6894}" type="presOf" srcId="{6FD804DB-E230-5A4A-A40E-96D9C904C6B8}" destId="{B5DCE46E-A7E1-1D49-B61E-4C4C03F72448}" srcOrd="0" destOrd="0" presId="urn:microsoft.com/office/officeart/2005/8/layout/process5#1"/>
    <dgm:cxn modelId="{BA956EB4-0267-4AFC-9A08-AE4E4011C02C}" srcId="{B47139A0-2687-A44F-B8FB-4468168109AA}" destId="{142E1B2F-F51B-DD47-BC9B-D87F3AB48F50}" srcOrd="4" destOrd="0" parTransId="{957CC3D9-7A32-F14E-A925-5FCCB8F24F19}" sibTransId="{74793B1B-A6D2-E844-AD81-D4AAA624F7F6}"/>
    <dgm:cxn modelId="{6B9836BA-F24B-419A-9954-56A6D3A3E9BF}" type="presOf" srcId="{4B7009C0-E3A7-FB48-BFDF-E76B1B9384B4}" destId="{663E034E-DB2F-904E-A760-2904141B6437}" srcOrd="0" destOrd="0" presId="urn:microsoft.com/office/officeart/2005/8/layout/process5#1"/>
    <dgm:cxn modelId="{3ECFBACE-9E91-4441-93FF-CE0BBE4DFD53}" srcId="{B47139A0-2687-A44F-B8FB-4468168109AA}" destId="{BC566F98-A5A2-974C-BE40-7F5096E5ED1C}" srcOrd="0" destOrd="0" parTransId="{9EAD95CF-6BDF-7E48-9B7F-A55CEA8A4545}" sibTransId="{BF7FE0A4-349E-3B43-BC9D-61D55A82CC2C}"/>
    <dgm:cxn modelId="{BF7B1BD0-414E-4F1C-A951-729DEFE6E91E}" srcId="{B47139A0-2687-A44F-B8FB-4468168109AA}" destId="{09618702-A7B8-4647-9E3B-6B71B8C7030D}" srcOrd="2" destOrd="0" parTransId="{D8445F28-1013-BF46-85EC-964C443C25CD}" sibTransId="{6FD804DB-E230-5A4A-A40E-96D9C904C6B8}"/>
    <dgm:cxn modelId="{596F7FD9-9259-4423-AF3D-77FD30D4403E}" type="presOf" srcId="{6D0AAEAE-A16B-E446-BB47-401C2BBFF7BD}" destId="{14EF76F9-7E1F-4B43-9990-45099CC08F5C}" srcOrd="0" destOrd="0" presId="urn:microsoft.com/office/officeart/2005/8/layout/process5#1"/>
    <dgm:cxn modelId="{83A095DA-7968-4F19-B034-FA9A5A2C2334}" type="presOf" srcId="{BF7FE0A4-349E-3B43-BC9D-61D55A82CC2C}" destId="{0D2EF1B9-55A5-E94E-AAC5-7A9B59BF017C}" srcOrd="0" destOrd="0" presId="urn:microsoft.com/office/officeart/2005/8/layout/process5#1"/>
    <dgm:cxn modelId="{90F3CBE0-621E-4BBB-A7A6-154943487FA5}" type="presOf" srcId="{09618702-A7B8-4647-9E3B-6B71B8C7030D}" destId="{7EC73655-55DB-FB40-A174-2B7E89E1BEA9}" srcOrd="0" destOrd="0" presId="urn:microsoft.com/office/officeart/2005/8/layout/process5#1"/>
    <dgm:cxn modelId="{A3DB83EC-F0A6-4DDC-B113-C7582A3AB43A}" type="presOf" srcId="{74793B1B-A6D2-E844-AD81-D4AAA624F7F6}" destId="{BF75993C-49CD-BB42-AE6C-B7D5B78FC686}" srcOrd="0" destOrd="0" presId="urn:microsoft.com/office/officeart/2005/8/layout/process5#1"/>
    <dgm:cxn modelId="{CBAD12EE-4C90-41AE-9721-DEDD1BEDCFF0}" type="presOf" srcId="{74793B1B-A6D2-E844-AD81-D4AAA624F7F6}" destId="{CD308F72-5266-B140-BC53-A384486ED82B}" srcOrd="1" destOrd="0" presId="urn:microsoft.com/office/officeart/2005/8/layout/process5#1"/>
    <dgm:cxn modelId="{5CF1A6EF-5F04-4441-8B48-552EE3E779E6}" srcId="{B47139A0-2687-A44F-B8FB-4468168109AA}" destId="{4EF1F136-E69C-C547-B468-4D094A843FD6}" srcOrd="5" destOrd="0" parTransId="{8ADBDD34-955F-044F-8444-690E87FD2C43}" sibTransId="{4B7009C0-E3A7-FB48-BFDF-E76B1B9384B4}"/>
    <dgm:cxn modelId="{2E7BD2F8-2F8D-41A1-BE9E-29859B3FE417}" type="presOf" srcId="{BC566F98-A5A2-974C-BE40-7F5096E5ED1C}" destId="{99FECF94-8433-EB49-968E-7B3A81B12379}" srcOrd="0" destOrd="0" presId="urn:microsoft.com/office/officeart/2005/8/layout/process5#1"/>
    <dgm:cxn modelId="{EF99842B-01F4-4CDC-8FAB-752AF3E65EE0}" type="presParOf" srcId="{4F1A8369-734F-6448-B5E3-98CB2F6D83D9}" destId="{99FECF94-8433-EB49-968E-7B3A81B12379}" srcOrd="0" destOrd="0" presId="urn:microsoft.com/office/officeart/2005/8/layout/process5#1"/>
    <dgm:cxn modelId="{9676B2E5-E3F7-4B5B-B275-62F714471BE5}" type="presParOf" srcId="{4F1A8369-734F-6448-B5E3-98CB2F6D83D9}" destId="{0D2EF1B9-55A5-E94E-AAC5-7A9B59BF017C}" srcOrd="1" destOrd="0" presId="urn:microsoft.com/office/officeart/2005/8/layout/process5#1"/>
    <dgm:cxn modelId="{95A5F9A5-4C5F-425F-9B78-F750634713EA}" type="presParOf" srcId="{0D2EF1B9-55A5-E94E-AAC5-7A9B59BF017C}" destId="{6A5BC0F4-B092-D846-A772-2C8011578450}" srcOrd="0" destOrd="0" presId="urn:microsoft.com/office/officeart/2005/8/layout/process5#1"/>
    <dgm:cxn modelId="{4B31D5FC-77DF-4D47-9C8A-6FF1290B46D2}" type="presParOf" srcId="{4F1A8369-734F-6448-B5E3-98CB2F6D83D9}" destId="{32AB472E-C01C-B84B-8776-615B21DD3398}" srcOrd="2" destOrd="0" presId="urn:microsoft.com/office/officeart/2005/8/layout/process5#1"/>
    <dgm:cxn modelId="{E80B7D53-F5C2-4A9E-B9B5-85DBFAFC0C29}" type="presParOf" srcId="{4F1A8369-734F-6448-B5E3-98CB2F6D83D9}" destId="{D2C82B48-09B5-7442-81D2-79387C710EC4}" srcOrd="3" destOrd="0" presId="urn:microsoft.com/office/officeart/2005/8/layout/process5#1"/>
    <dgm:cxn modelId="{736F2C65-3796-469B-B35C-24FBA5B14213}" type="presParOf" srcId="{D2C82B48-09B5-7442-81D2-79387C710EC4}" destId="{0EE63123-A629-174B-9A93-960FABA98348}" srcOrd="0" destOrd="0" presId="urn:microsoft.com/office/officeart/2005/8/layout/process5#1"/>
    <dgm:cxn modelId="{9E8C1B76-C394-47CF-AB84-80BF552118E3}" type="presParOf" srcId="{4F1A8369-734F-6448-B5E3-98CB2F6D83D9}" destId="{7EC73655-55DB-FB40-A174-2B7E89E1BEA9}" srcOrd="4" destOrd="0" presId="urn:microsoft.com/office/officeart/2005/8/layout/process5#1"/>
    <dgm:cxn modelId="{60FE59AD-040D-46A0-9265-07EEE0131801}" type="presParOf" srcId="{4F1A8369-734F-6448-B5E3-98CB2F6D83D9}" destId="{B5DCE46E-A7E1-1D49-B61E-4C4C03F72448}" srcOrd="5" destOrd="0" presId="urn:microsoft.com/office/officeart/2005/8/layout/process5#1"/>
    <dgm:cxn modelId="{3DDFFCD7-CEF5-46F8-B9FE-039B8E18E990}" type="presParOf" srcId="{B5DCE46E-A7E1-1D49-B61E-4C4C03F72448}" destId="{3EB6CCC7-46EA-9743-9B6A-E92D98359A03}" srcOrd="0" destOrd="0" presId="urn:microsoft.com/office/officeart/2005/8/layout/process5#1"/>
    <dgm:cxn modelId="{08AC58E2-A0DD-471E-9761-E9279C1F2B43}" type="presParOf" srcId="{4F1A8369-734F-6448-B5E3-98CB2F6D83D9}" destId="{26EC29ED-2124-9440-8D96-23011D1EC526}" srcOrd="6" destOrd="0" presId="urn:microsoft.com/office/officeart/2005/8/layout/process5#1"/>
    <dgm:cxn modelId="{E5A24069-00D1-4125-8235-6306AF4F83C3}" type="presParOf" srcId="{4F1A8369-734F-6448-B5E3-98CB2F6D83D9}" destId="{30DD324D-D9D7-9F46-94C6-213854D5F8EC}" srcOrd="7" destOrd="0" presId="urn:microsoft.com/office/officeart/2005/8/layout/process5#1"/>
    <dgm:cxn modelId="{0323F71E-6423-4093-9F5B-104EF4C9AF86}" type="presParOf" srcId="{30DD324D-D9D7-9F46-94C6-213854D5F8EC}" destId="{A7FB21EE-067E-6641-8E5D-AB43321A4A07}" srcOrd="0" destOrd="0" presId="urn:microsoft.com/office/officeart/2005/8/layout/process5#1"/>
    <dgm:cxn modelId="{901D7248-C034-47AC-891D-7C0847F672A1}" type="presParOf" srcId="{4F1A8369-734F-6448-B5E3-98CB2F6D83D9}" destId="{76AA9776-27BB-6443-AC05-71FD866DAB07}" srcOrd="8" destOrd="0" presId="urn:microsoft.com/office/officeart/2005/8/layout/process5#1"/>
    <dgm:cxn modelId="{9E5F3A4F-5EBA-4454-892B-3888CDD38764}" type="presParOf" srcId="{4F1A8369-734F-6448-B5E3-98CB2F6D83D9}" destId="{BF75993C-49CD-BB42-AE6C-B7D5B78FC686}" srcOrd="9" destOrd="0" presId="urn:microsoft.com/office/officeart/2005/8/layout/process5#1"/>
    <dgm:cxn modelId="{B5630864-5728-490B-BFD1-B10933C0D9BF}" type="presParOf" srcId="{BF75993C-49CD-BB42-AE6C-B7D5B78FC686}" destId="{CD308F72-5266-B140-BC53-A384486ED82B}" srcOrd="0" destOrd="0" presId="urn:microsoft.com/office/officeart/2005/8/layout/process5#1"/>
    <dgm:cxn modelId="{A6C26FF5-B824-47EA-A0A7-419F81DA51FF}" type="presParOf" srcId="{4F1A8369-734F-6448-B5E3-98CB2F6D83D9}" destId="{A7937B7F-6C79-024B-9897-86B27599BD46}" srcOrd="10" destOrd="0" presId="urn:microsoft.com/office/officeart/2005/8/layout/process5#1"/>
    <dgm:cxn modelId="{404E35A5-B9EE-4E53-9A4F-280DCB74A293}" type="presParOf" srcId="{4F1A8369-734F-6448-B5E3-98CB2F6D83D9}" destId="{663E034E-DB2F-904E-A760-2904141B6437}" srcOrd="11" destOrd="0" presId="urn:microsoft.com/office/officeart/2005/8/layout/process5#1"/>
    <dgm:cxn modelId="{7ED5BA96-03D5-449C-A8BF-018AF0CA6AF9}" type="presParOf" srcId="{663E034E-DB2F-904E-A760-2904141B6437}" destId="{A2F7596C-17D4-9B49-BF50-856650C00F74}" srcOrd="0" destOrd="0" presId="urn:microsoft.com/office/officeart/2005/8/layout/process5#1"/>
    <dgm:cxn modelId="{6690E619-0533-424A-B753-E4F94F31627E}" type="presParOf" srcId="{4F1A8369-734F-6448-B5E3-98CB2F6D83D9}" destId="{14EF76F9-7E1F-4B43-9990-45099CC08F5C}" srcOrd="12" destOrd="0" presId="urn:microsoft.com/office/officeart/2005/8/layout/process5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710C1B-6079-8B45-BB29-5555A051291E}" type="doc">
      <dgm:prSet loTypeId="urn:microsoft.com/office/officeart/2005/8/layout/process1" loCatId="" qsTypeId="urn:microsoft.com/office/officeart/2005/8/quickstyle/simple1#2" qsCatId="simple" csTypeId="urn:microsoft.com/office/officeart/2005/8/colors/colorful5#2" csCatId="colorful" phldr="1"/>
      <dgm:spPr/>
    </dgm:pt>
    <dgm:pt modelId="{C4DA1784-1CF3-FE44-98B2-3BE9011DDD62}">
      <dgm:prSet phldrT="[文本]"/>
      <dgm:spPr/>
      <dgm:t>
        <a:bodyPr/>
        <a:lstStyle/>
        <a:p>
          <a:r>
            <a:rPr lang="zh-CN" altLang="zh-CN" dirty="0"/>
            <a:t>相似</a:t>
          </a:r>
          <a:endParaRPr lang="zh-CN" altLang="en-US" dirty="0"/>
        </a:p>
      </dgm:t>
    </dgm:pt>
    <dgm:pt modelId="{AC988D6B-80D1-1745-B940-1E1426D2B4CE}" cxnId="{972940A0-4182-174C-9029-FE31480B2609}" type="parTrans">
      <dgm:prSet/>
      <dgm:spPr/>
      <dgm:t>
        <a:bodyPr/>
        <a:lstStyle/>
        <a:p>
          <a:endParaRPr lang="zh-CN" altLang="en-US"/>
        </a:p>
      </dgm:t>
    </dgm:pt>
    <dgm:pt modelId="{FF8A5A6A-1E75-434E-B8DA-3DC37DD4E4DD}" cxnId="{972940A0-4182-174C-9029-FE31480B2609}" type="sibTrans">
      <dgm:prSet/>
      <dgm:spPr/>
      <dgm:t>
        <a:bodyPr/>
        <a:lstStyle/>
        <a:p>
          <a:endParaRPr lang="zh-CN" altLang="en-US"/>
        </a:p>
      </dgm:t>
    </dgm:pt>
    <dgm:pt modelId="{4550E550-FA18-4845-9794-97F598B2BCE6}">
      <dgm:prSet phldrT="[文本]"/>
      <dgm:spPr/>
      <dgm:t>
        <a:bodyPr/>
        <a:lstStyle/>
        <a:p>
          <a:r>
            <a:rPr lang="zh-CN" altLang="zh-CN" dirty="0"/>
            <a:t>推断，</a:t>
          </a:r>
          <a:endParaRPr lang="zh-CN" altLang="en-US" dirty="0"/>
        </a:p>
      </dgm:t>
    </dgm:pt>
    <dgm:pt modelId="{A662578E-907D-BF43-8E97-F627661E47A5}" cxnId="{43D6F23D-93C7-0A4A-B343-0980EC428045}" type="parTrans">
      <dgm:prSet/>
      <dgm:spPr/>
      <dgm:t>
        <a:bodyPr/>
        <a:lstStyle/>
        <a:p>
          <a:endParaRPr lang="zh-CN" altLang="en-US"/>
        </a:p>
      </dgm:t>
    </dgm:pt>
    <dgm:pt modelId="{7BE5AB64-7CE1-C14C-8739-9B717251E056}" cxnId="{43D6F23D-93C7-0A4A-B343-0980EC428045}" type="sibTrans">
      <dgm:prSet/>
      <dgm:spPr/>
      <dgm:t>
        <a:bodyPr/>
        <a:lstStyle/>
        <a:p>
          <a:endParaRPr lang="zh-CN" altLang="en-US"/>
        </a:p>
      </dgm:t>
    </dgm:pt>
    <dgm:pt modelId="{E4ACE6F7-513C-0642-AD87-B2C7993ADA22}">
      <dgm:prSet phldrT="[文本]"/>
      <dgm:spPr/>
      <dgm:t>
        <a:bodyPr/>
        <a:lstStyle/>
        <a:p>
          <a:r>
            <a:rPr lang="zh-CN" altLang="zh-CN" dirty="0"/>
            <a:t>找到和你相似的集体</a:t>
          </a:r>
          <a:endParaRPr lang="zh-CN" altLang="en-US" dirty="0"/>
        </a:p>
      </dgm:t>
    </dgm:pt>
    <dgm:pt modelId="{D6F6B2CD-2049-BA44-954D-7792C1655D39}" cxnId="{285B53EE-5290-0243-B3E0-72AF832B7B7B}" type="parTrans">
      <dgm:prSet/>
      <dgm:spPr/>
      <dgm:t>
        <a:bodyPr/>
        <a:lstStyle/>
        <a:p>
          <a:endParaRPr lang="zh-CN" altLang="en-US"/>
        </a:p>
      </dgm:t>
    </dgm:pt>
    <dgm:pt modelId="{3B0FB616-4BF1-8742-AC1A-7E280E74B8C5}" cxnId="{285B53EE-5290-0243-B3E0-72AF832B7B7B}" type="sibTrans">
      <dgm:prSet/>
      <dgm:spPr/>
      <dgm:t>
        <a:bodyPr/>
        <a:lstStyle/>
        <a:p>
          <a:endParaRPr lang="zh-CN" altLang="en-US"/>
        </a:p>
      </dgm:t>
    </dgm:pt>
    <dgm:pt modelId="{D9D7C912-51E2-1544-89DD-82A044DA736D}">
      <dgm:prSet phldrT="[文本]"/>
      <dgm:spPr/>
      <dgm:t>
        <a:bodyPr/>
        <a:lstStyle/>
        <a:p>
          <a:r>
            <a:rPr lang="zh-CN" altLang="zh-CN" dirty="0"/>
            <a:t>产生</a:t>
          </a:r>
          <a:r>
            <a:rPr lang="en-US" altLang="zh-CN" dirty="0"/>
            <a:t>exploit</a:t>
          </a:r>
          <a:r>
            <a:rPr lang="zh-CN" altLang="zh-CN" dirty="0"/>
            <a:t>价值</a:t>
          </a:r>
          <a:endParaRPr lang="zh-CN" altLang="en-US" dirty="0"/>
        </a:p>
      </dgm:t>
    </dgm:pt>
    <dgm:pt modelId="{E0AB860F-4B23-774D-9478-EF884F43B971}" cxnId="{8464E177-1123-4449-81CC-0303618FF2B9}" type="parTrans">
      <dgm:prSet/>
      <dgm:spPr/>
      <dgm:t>
        <a:bodyPr/>
        <a:lstStyle/>
        <a:p>
          <a:endParaRPr lang="zh-CN" altLang="en-US"/>
        </a:p>
      </dgm:t>
    </dgm:pt>
    <dgm:pt modelId="{4A267BD2-EE23-BC4D-9156-803010964CCD}" cxnId="{8464E177-1123-4449-81CC-0303618FF2B9}" type="sibTrans">
      <dgm:prSet/>
      <dgm:spPr/>
      <dgm:t>
        <a:bodyPr/>
        <a:lstStyle/>
        <a:p>
          <a:endParaRPr lang="zh-CN" altLang="en-US"/>
        </a:p>
      </dgm:t>
    </dgm:pt>
    <dgm:pt modelId="{732F6F1A-DC42-2640-A9ED-71A332C9AC03}" type="pres">
      <dgm:prSet presAssocID="{F7710C1B-6079-8B45-BB29-5555A051291E}" presName="Name0" presStyleCnt="0">
        <dgm:presLayoutVars>
          <dgm:dir/>
          <dgm:resizeHandles val="exact"/>
        </dgm:presLayoutVars>
      </dgm:prSet>
      <dgm:spPr/>
    </dgm:pt>
    <dgm:pt modelId="{6CB7E2BA-FFC8-7241-8536-B5160732D294}" type="pres">
      <dgm:prSet presAssocID="{C4DA1784-1CF3-FE44-98B2-3BE9011DDD62}" presName="node" presStyleLbl="node1" presStyleIdx="0" presStyleCnt="2">
        <dgm:presLayoutVars>
          <dgm:bulletEnabled val="1"/>
        </dgm:presLayoutVars>
      </dgm:prSet>
      <dgm:spPr/>
    </dgm:pt>
    <dgm:pt modelId="{65DB7AE4-E8BD-2F4E-85B9-4AFD4920F1B8}" type="pres">
      <dgm:prSet presAssocID="{FF8A5A6A-1E75-434E-B8DA-3DC37DD4E4DD}" presName="sibTrans" presStyleLbl="sibTrans2D1" presStyleIdx="0" presStyleCnt="1"/>
      <dgm:spPr/>
    </dgm:pt>
    <dgm:pt modelId="{E600CA83-D372-214F-BC5B-0EEB93200993}" type="pres">
      <dgm:prSet presAssocID="{FF8A5A6A-1E75-434E-B8DA-3DC37DD4E4DD}" presName="connectorText" presStyleLbl="sibTrans2D1" presStyleIdx="0" presStyleCnt="1"/>
      <dgm:spPr/>
    </dgm:pt>
    <dgm:pt modelId="{1B26C73D-A294-614E-938F-7D855C9E9BCC}" type="pres">
      <dgm:prSet presAssocID="{4550E550-FA18-4845-9794-97F598B2BCE6}" presName="node" presStyleLbl="node1" presStyleIdx="1" presStyleCnt="2">
        <dgm:presLayoutVars>
          <dgm:bulletEnabled val="1"/>
        </dgm:presLayoutVars>
      </dgm:prSet>
      <dgm:spPr/>
    </dgm:pt>
  </dgm:ptLst>
  <dgm:cxnLst>
    <dgm:cxn modelId="{4D0B9A0F-87FB-3A48-A8F9-ADE8CDD05C8C}" type="presOf" srcId="{E4ACE6F7-513C-0642-AD87-B2C7993ADA22}" destId="{6CB7E2BA-FFC8-7241-8536-B5160732D294}" srcOrd="0" destOrd="1" presId="urn:microsoft.com/office/officeart/2005/8/layout/process1"/>
    <dgm:cxn modelId="{14FA7917-B901-B346-AD50-CA42F1577D18}" type="presOf" srcId="{FF8A5A6A-1E75-434E-B8DA-3DC37DD4E4DD}" destId="{E600CA83-D372-214F-BC5B-0EEB93200993}" srcOrd="1" destOrd="0" presId="urn:microsoft.com/office/officeart/2005/8/layout/process1"/>
    <dgm:cxn modelId="{A2C60B26-8F9F-6543-BEE2-3BC817FAE0B9}" type="presOf" srcId="{C4DA1784-1CF3-FE44-98B2-3BE9011DDD62}" destId="{6CB7E2BA-FFC8-7241-8536-B5160732D294}" srcOrd="0" destOrd="0" presId="urn:microsoft.com/office/officeart/2005/8/layout/process1"/>
    <dgm:cxn modelId="{43D6F23D-93C7-0A4A-B343-0980EC428045}" srcId="{F7710C1B-6079-8B45-BB29-5555A051291E}" destId="{4550E550-FA18-4845-9794-97F598B2BCE6}" srcOrd="1" destOrd="0" parTransId="{A662578E-907D-BF43-8E97-F627661E47A5}" sibTransId="{7BE5AB64-7CE1-C14C-8739-9B717251E056}"/>
    <dgm:cxn modelId="{8464E177-1123-4449-81CC-0303618FF2B9}" srcId="{4550E550-FA18-4845-9794-97F598B2BCE6}" destId="{D9D7C912-51E2-1544-89DD-82A044DA736D}" srcOrd="0" destOrd="0" parTransId="{E0AB860F-4B23-774D-9478-EF884F43B971}" sibTransId="{4A267BD2-EE23-BC4D-9156-803010964CCD}"/>
    <dgm:cxn modelId="{BB4E1198-4FA3-294E-A8D7-6C3FE2A5CD1B}" type="presOf" srcId="{F7710C1B-6079-8B45-BB29-5555A051291E}" destId="{732F6F1A-DC42-2640-A9ED-71A332C9AC03}" srcOrd="0" destOrd="0" presId="urn:microsoft.com/office/officeart/2005/8/layout/process1"/>
    <dgm:cxn modelId="{972940A0-4182-174C-9029-FE31480B2609}" srcId="{F7710C1B-6079-8B45-BB29-5555A051291E}" destId="{C4DA1784-1CF3-FE44-98B2-3BE9011DDD62}" srcOrd="0" destOrd="0" parTransId="{AC988D6B-80D1-1745-B940-1E1426D2B4CE}" sibTransId="{FF8A5A6A-1E75-434E-B8DA-3DC37DD4E4DD}"/>
    <dgm:cxn modelId="{77C763B4-C67D-AE48-8858-3D1022EA0A34}" type="presOf" srcId="{FF8A5A6A-1E75-434E-B8DA-3DC37DD4E4DD}" destId="{65DB7AE4-E8BD-2F4E-85B9-4AFD4920F1B8}" srcOrd="0" destOrd="0" presId="urn:microsoft.com/office/officeart/2005/8/layout/process1"/>
    <dgm:cxn modelId="{FEA600B6-F894-3943-A2B6-09ABAC183052}" type="presOf" srcId="{4550E550-FA18-4845-9794-97F598B2BCE6}" destId="{1B26C73D-A294-614E-938F-7D855C9E9BCC}" srcOrd="0" destOrd="0" presId="urn:microsoft.com/office/officeart/2005/8/layout/process1"/>
    <dgm:cxn modelId="{6FEFE4E6-8C81-444E-B821-75FE56B2553A}" type="presOf" srcId="{D9D7C912-51E2-1544-89DD-82A044DA736D}" destId="{1B26C73D-A294-614E-938F-7D855C9E9BCC}" srcOrd="0" destOrd="1" presId="urn:microsoft.com/office/officeart/2005/8/layout/process1"/>
    <dgm:cxn modelId="{285B53EE-5290-0243-B3E0-72AF832B7B7B}" srcId="{C4DA1784-1CF3-FE44-98B2-3BE9011DDD62}" destId="{E4ACE6F7-513C-0642-AD87-B2C7993ADA22}" srcOrd="0" destOrd="0" parTransId="{D6F6B2CD-2049-BA44-954D-7792C1655D39}" sibTransId="{3B0FB616-4BF1-8742-AC1A-7E280E74B8C5}"/>
    <dgm:cxn modelId="{3593E3A9-D7E8-2341-90DA-BA0A8370AB6B}" type="presParOf" srcId="{732F6F1A-DC42-2640-A9ED-71A332C9AC03}" destId="{6CB7E2BA-FFC8-7241-8536-B5160732D294}" srcOrd="0" destOrd="0" presId="urn:microsoft.com/office/officeart/2005/8/layout/process1"/>
    <dgm:cxn modelId="{0D23ABD9-9A2B-6146-89CF-1AD6EB833F20}" type="presParOf" srcId="{732F6F1A-DC42-2640-A9ED-71A332C9AC03}" destId="{65DB7AE4-E8BD-2F4E-85B9-4AFD4920F1B8}" srcOrd="1" destOrd="0" presId="urn:microsoft.com/office/officeart/2005/8/layout/process1"/>
    <dgm:cxn modelId="{C30C9FEA-2599-EF4B-BCDE-6300AC4503AC}" type="presParOf" srcId="{65DB7AE4-E8BD-2F4E-85B9-4AFD4920F1B8}" destId="{E600CA83-D372-214F-BC5B-0EEB93200993}" srcOrd="0" destOrd="0" presId="urn:microsoft.com/office/officeart/2005/8/layout/process1"/>
    <dgm:cxn modelId="{8A6A5B6C-E4F4-9146-A137-0E75E3202CDE}" type="presParOf" srcId="{732F6F1A-DC42-2640-A9ED-71A332C9AC03}" destId="{1B26C73D-A294-614E-938F-7D855C9E9BC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8240FC-1896-5C47-958A-F56A72B03039}" type="doc">
      <dgm:prSet loTypeId="urn:microsoft.com/office/officeart/2005/8/layout/default#1" loCatId="" qsTypeId="urn:microsoft.com/office/officeart/2005/8/quickstyle/simple1#3" qsCatId="simple" csTypeId="urn:microsoft.com/office/officeart/2005/8/colors/colorful5#3" csCatId="colorful" phldr="1"/>
      <dgm:spPr/>
      <dgm:t>
        <a:bodyPr/>
        <a:lstStyle/>
        <a:p>
          <a:endParaRPr lang="zh-CN" altLang="en-US"/>
        </a:p>
      </dgm:t>
    </dgm:pt>
    <dgm:pt modelId="{A308D03F-8693-EE43-9B9E-3B92E2954556}">
      <dgm:prSet phldrT="[文本]"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用户满意度</a:t>
          </a:r>
          <a:endParaRPr lang="zh-CN" altLang="en-US" dirty="0"/>
        </a:p>
      </dgm:t>
    </dgm:pt>
    <dgm:pt modelId="{AC8B77C6-3E45-B240-860E-25791D19AB41}" cxnId="{AFA06EE5-DF16-2149-9CB3-0045CCAFD38C}" type="parTrans">
      <dgm:prSet/>
      <dgm:spPr/>
      <dgm:t>
        <a:bodyPr/>
        <a:lstStyle/>
        <a:p>
          <a:endParaRPr lang="zh-CN" altLang="en-US"/>
        </a:p>
      </dgm:t>
    </dgm:pt>
    <dgm:pt modelId="{DB14F0AA-52F7-4E44-A5C3-CBDB3A70DAB3}" cxnId="{AFA06EE5-DF16-2149-9CB3-0045CCAFD38C}" type="sibTrans">
      <dgm:prSet/>
      <dgm:spPr/>
      <dgm:t>
        <a:bodyPr/>
        <a:lstStyle/>
        <a:p>
          <a:endParaRPr lang="zh-CN" altLang="en-US"/>
        </a:p>
      </dgm:t>
    </dgm:pt>
    <dgm:pt modelId="{810B8199-C531-DF47-8FFB-6636F6F00526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预测准确度</a:t>
          </a:r>
        </a:p>
      </dgm:t>
    </dgm:pt>
    <dgm:pt modelId="{4BA9077F-3CB3-0C44-A567-E2AC0CA6553C}" cxnId="{7A49215D-B289-ED4C-B864-DE7D548BFB42}" type="parTrans">
      <dgm:prSet/>
      <dgm:spPr/>
      <dgm:t>
        <a:bodyPr/>
        <a:lstStyle/>
        <a:p>
          <a:endParaRPr lang="zh-CN" altLang="en-US"/>
        </a:p>
      </dgm:t>
    </dgm:pt>
    <dgm:pt modelId="{FF048896-CAE2-DB46-A070-C3B4EB4B83FA}" cxnId="{7A49215D-B289-ED4C-B864-DE7D548BFB42}" type="sibTrans">
      <dgm:prSet/>
      <dgm:spPr/>
      <dgm:t>
        <a:bodyPr/>
        <a:lstStyle/>
        <a:p>
          <a:endParaRPr lang="zh-CN" altLang="en-US"/>
        </a:p>
      </dgm:t>
    </dgm:pt>
    <dgm:pt modelId="{9DB6F045-4DC5-4742-A9CF-4AA113990425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覆盖率</a:t>
          </a:r>
        </a:p>
      </dgm:t>
    </dgm:pt>
    <dgm:pt modelId="{6C5FA830-CA37-CA45-AE71-3A75A9A1973F}" cxnId="{D77E5995-3175-2845-9AFB-6DCDC3E36189}" type="parTrans">
      <dgm:prSet/>
      <dgm:spPr/>
      <dgm:t>
        <a:bodyPr/>
        <a:lstStyle/>
        <a:p>
          <a:endParaRPr lang="zh-CN" altLang="en-US"/>
        </a:p>
      </dgm:t>
    </dgm:pt>
    <dgm:pt modelId="{47112260-54DF-A347-A13F-24E181489552}" cxnId="{D77E5995-3175-2845-9AFB-6DCDC3E36189}" type="sibTrans">
      <dgm:prSet/>
      <dgm:spPr/>
      <dgm:t>
        <a:bodyPr/>
        <a:lstStyle/>
        <a:p>
          <a:endParaRPr lang="zh-CN" altLang="en-US"/>
        </a:p>
      </dgm:t>
    </dgm:pt>
    <dgm:pt modelId="{5C9E316C-5E68-DD46-AEE7-60A327ACACA2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多样性</a:t>
          </a:r>
        </a:p>
      </dgm:t>
    </dgm:pt>
    <dgm:pt modelId="{C0ED0CAB-2E2D-7E4E-BB2F-8AB7D7F74B8E}" cxnId="{D8DA8814-37A2-144F-AC1F-B0B7C656E052}" type="parTrans">
      <dgm:prSet/>
      <dgm:spPr/>
      <dgm:t>
        <a:bodyPr/>
        <a:lstStyle/>
        <a:p>
          <a:endParaRPr lang="zh-CN" altLang="en-US"/>
        </a:p>
      </dgm:t>
    </dgm:pt>
    <dgm:pt modelId="{05D7687E-F48B-334D-AB51-A858625E992E}" cxnId="{D8DA8814-37A2-144F-AC1F-B0B7C656E052}" type="sibTrans">
      <dgm:prSet/>
      <dgm:spPr/>
      <dgm:t>
        <a:bodyPr/>
        <a:lstStyle/>
        <a:p>
          <a:endParaRPr lang="zh-CN" altLang="en-US"/>
        </a:p>
      </dgm:t>
    </dgm:pt>
    <dgm:pt modelId="{671646C7-4E3D-014F-B472-80B4493E0DE3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新颖性</a:t>
          </a:r>
        </a:p>
      </dgm:t>
    </dgm:pt>
    <dgm:pt modelId="{5E9DFD75-DE1C-4A42-9901-732A91045DF8}" cxnId="{27E47807-CCF7-0845-9C29-519BB1FC03AB}" type="parTrans">
      <dgm:prSet/>
      <dgm:spPr/>
      <dgm:t>
        <a:bodyPr/>
        <a:lstStyle/>
        <a:p>
          <a:endParaRPr lang="zh-CN" altLang="en-US"/>
        </a:p>
      </dgm:t>
    </dgm:pt>
    <dgm:pt modelId="{F01C3AD1-1738-644C-8749-511141BE009D}" cxnId="{27E47807-CCF7-0845-9C29-519BB1FC03AB}" type="sibTrans">
      <dgm:prSet/>
      <dgm:spPr/>
      <dgm:t>
        <a:bodyPr/>
        <a:lstStyle/>
        <a:p>
          <a:endParaRPr lang="zh-CN" altLang="en-US"/>
        </a:p>
      </dgm:t>
    </dgm:pt>
    <dgm:pt modelId="{8508A745-72B3-E341-98C9-4B7113001B6A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惊喜度</a:t>
          </a:r>
        </a:p>
      </dgm:t>
    </dgm:pt>
    <dgm:pt modelId="{6726BDA0-9327-6749-8458-3B4D3D5D44B1}" cxnId="{72755190-D940-5D4D-A7E9-B079FCE16E31}" type="parTrans">
      <dgm:prSet/>
      <dgm:spPr/>
      <dgm:t>
        <a:bodyPr/>
        <a:lstStyle/>
        <a:p>
          <a:endParaRPr lang="zh-CN" altLang="en-US"/>
        </a:p>
      </dgm:t>
    </dgm:pt>
    <dgm:pt modelId="{22ECBF0B-1DC1-2A48-A91A-EE8641C5EC08}" cxnId="{72755190-D940-5D4D-A7E9-B079FCE16E31}" type="sibTrans">
      <dgm:prSet/>
      <dgm:spPr/>
      <dgm:t>
        <a:bodyPr/>
        <a:lstStyle/>
        <a:p>
          <a:endParaRPr lang="zh-CN" altLang="en-US"/>
        </a:p>
      </dgm:t>
    </dgm:pt>
    <dgm:pt modelId="{1848ECAA-D6DD-AC41-B9FC-7B8AC7E15AA4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实时性</a:t>
          </a:r>
        </a:p>
      </dgm:t>
    </dgm:pt>
    <dgm:pt modelId="{42439913-442B-3F46-8915-F8A4972940B8}" cxnId="{64955DFA-5816-2D4F-85C4-EF4E6A665377}" type="parTrans">
      <dgm:prSet/>
      <dgm:spPr/>
      <dgm:t>
        <a:bodyPr/>
        <a:lstStyle/>
        <a:p>
          <a:endParaRPr lang="zh-CN" altLang="en-US"/>
        </a:p>
      </dgm:t>
    </dgm:pt>
    <dgm:pt modelId="{67C6A94D-836D-1646-98E3-5BC16C98BB86}" cxnId="{64955DFA-5816-2D4F-85C4-EF4E6A665377}" type="sibTrans">
      <dgm:prSet/>
      <dgm:spPr/>
      <dgm:t>
        <a:bodyPr/>
        <a:lstStyle/>
        <a:p>
          <a:endParaRPr lang="zh-CN" altLang="en-US"/>
        </a:p>
      </dgm:t>
    </dgm:pt>
    <dgm:pt modelId="{6A563DAB-F7B7-2041-B767-C567D1F08E39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内容时效性</a:t>
          </a:r>
        </a:p>
      </dgm:t>
    </dgm:pt>
    <dgm:pt modelId="{62CF23C7-BC35-C146-91E9-8397DC41368F}" cxnId="{13B7F529-1C5D-1D43-8C90-4F3142BEC9E7}" type="parTrans">
      <dgm:prSet/>
      <dgm:spPr/>
      <dgm:t>
        <a:bodyPr/>
        <a:lstStyle/>
        <a:p>
          <a:endParaRPr lang="zh-CN" altLang="en-US"/>
        </a:p>
      </dgm:t>
    </dgm:pt>
    <dgm:pt modelId="{3D2AF8D7-6722-A34E-ADB9-881053714D1A}" cxnId="{13B7F529-1C5D-1D43-8C90-4F3142BEC9E7}" type="sibTrans">
      <dgm:prSet/>
      <dgm:spPr/>
      <dgm:t>
        <a:bodyPr/>
        <a:lstStyle/>
        <a:p>
          <a:endParaRPr lang="zh-CN" altLang="en-US"/>
        </a:p>
      </dgm:t>
    </dgm:pt>
    <dgm:pt modelId="{40B6B54E-33CA-1A41-87E2-6A7982E7C099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内容质量</a:t>
          </a:r>
        </a:p>
      </dgm:t>
    </dgm:pt>
    <dgm:pt modelId="{EE42635C-2BB8-834D-A7D6-75C856AE36E1}" cxnId="{D044B0DC-B1FB-ED40-85CF-4A0FCBF43E9B}" type="parTrans">
      <dgm:prSet/>
      <dgm:spPr/>
      <dgm:t>
        <a:bodyPr/>
        <a:lstStyle/>
        <a:p>
          <a:endParaRPr lang="zh-CN" altLang="en-US"/>
        </a:p>
      </dgm:t>
    </dgm:pt>
    <dgm:pt modelId="{3A9653FD-1855-4A48-B906-132AF86DDF7C}" cxnId="{D044B0DC-B1FB-ED40-85CF-4A0FCBF43E9B}" type="sibTrans">
      <dgm:prSet/>
      <dgm:spPr/>
      <dgm:t>
        <a:bodyPr/>
        <a:lstStyle/>
        <a:p>
          <a:endParaRPr lang="zh-CN" altLang="en-US"/>
        </a:p>
      </dgm:t>
    </dgm:pt>
    <dgm:pt modelId="{B9AE9B77-651F-4849-9C1D-6F388D7A81B2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商业目标</a:t>
          </a:r>
        </a:p>
      </dgm:t>
    </dgm:pt>
    <dgm:pt modelId="{47B46329-08A7-B542-B66D-7EA7AD9D3CA8}" cxnId="{956E91B5-CFD7-5D45-91A9-0666C5AAA823}" type="parTrans">
      <dgm:prSet/>
      <dgm:spPr/>
      <dgm:t>
        <a:bodyPr/>
        <a:lstStyle/>
        <a:p>
          <a:endParaRPr lang="zh-CN" altLang="en-US"/>
        </a:p>
      </dgm:t>
    </dgm:pt>
    <dgm:pt modelId="{31F88613-1A84-2F4D-9C24-D720EEF4580E}" cxnId="{956E91B5-CFD7-5D45-91A9-0666C5AAA823}" type="sibTrans">
      <dgm:prSet/>
      <dgm:spPr/>
      <dgm:t>
        <a:bodyPr/>
        <a:lstStyle/>
        <a:p>
          <a:endParaRPr lang="zh-CN" altLang="en-US"/>
        </a:p>
      </dgm:t>
    </dgm:pt>
    <dgm:pt modelId="{6A3E66A1-C1A0-7F4B-B45D-F3CDAFFCAB74}" type="pres">
      <dgm:prSet presAssocID="{168240FC-1896-5C47-958A-F56A72B03039}" presName="diagram" presStyleCnt="0">
        <dgm:presLayoutVars>
          <dgm:dir/>
          <dgm:resizeHandles val="exact"/>
        </dgm:presLayoutVars>
      </dgm:prSet>
      <dgm:spPr/>
    </dgm:pt>
    <dgm:pt modelId="{C5469413-9D5A-BB43-8E52-93B35BC14C69}" type="pres">
      <dgm:prSet presAssocID="{A308D03F-8693-EE43-9B9E-3B92E2954556}" presName="node" presStyleLbl="node1" presStyleIdx="0" presStyleCnt="10">
        <dgm:presLayoutVars>
          <dgm:bulletEnabled val="1"/>
        </dgm:presLayoutVars>
      </dgm:prSet>
      <dgm:spPr/>
    </dgm:pt>
    <dgm:pt modelId="{AA0052B8-B6CD-3843-A9F6-EBF64C88A697}" type="pres">
      <dgm:prSet presAssocID="{DB14F0AA-52F7-4E44-A5C3-CBDB3A70DAB3}" presName="sibTrans" presStyleCnt="0"/>
      <dgm:spPr/>
    </dgm:pt>
    <dgm:pt modelId="{CEEB0D08-3D22-2D43-B7E8-7B8D13A96C9B}" type="pres">
      <dgm:prSet presAssocID="{810B8199-C531-DF47-8FFB-6636F6F00526}" presName="node" presStyleLbl="node1" presStyleIdx="1" presStyleCnt="10">
        <dgm:presLayoutVars>
          <dgm:bulletEnabled val="1"/>
        </dgm:presLayoutVars>
      </dgm:prSet>
      <dgm:spPr/>
    </dgm:pt>
    <dgm:pt modelId="{742F9A8B-A369-4247-9755-63CDC4CB5040}" type="pres">
      <dgm:prSet presAssocID="{FF048896-CAE2-DB46-A070-C3B4EB4B83FA}" presName="sibTrans" presStyleCnt="0"/>
      <dgm:spPr/>
    </dgm:pt>
    <dgm:pt modelId="{4D7F80E6-2ED5-0440-B8B7-7F36A65ADFC1}" type="pres">
      <dgm:prSet presAssocID="{9DB6F045-4DC5-4742-A9CF-4AA113990425}" presName="node" presStyleLbl="node1" presStyleIdx="2" presStyleCnt="10">
        <dgm:presLayoutVars>
          <dgm:bulletEnabled val="1"/>
        </dgm:presLayoutVars>
      </dgm:prSet>
      <dgm:spPr/>
    </dgm:pt>
    <dgm:pt modelId="{DE7D5017-8183-CE42-BA10-3EC59D6651BD}" type="pres">
      <dgm:prSet presAssocID="{47112260-54DF-A347-A13F-24E181489552}" presName="sibTrans" presStyleCnt="0"/>
      <dgm:spPr/>
    </dgm:pt>
    <dgm:pt modelId="{184190AF-E615-3A4E-B907-0C686671713A}" type="pres">
      <dgm:prSet presAssocID="{5C9E316C-5E68-DD46-AEE7-60A327ACACA2}" presName="node" presStyleLbl="node1" presStyleIdx="3" presStyleCnt="10">
        <dgm:presLayoutVars>
          <dgm:bulletEnabled val="1"/>
        </dgm:presLayoutVars>
      </dgm:prSet>
      <dgm:spPr/>
    </dgm:pt>
    <dgm:pt modelId="{9B6C1C9A-8C0D-224E-85DC-627F319EC0C9}" type="pres">
      <dgm:prSet presAssocID="{05D7687E-F48B-334D-AB51-A858625E992E}" presName="sibTrans" presStyleCnt="0"/>
      <dgm:spPr/>
    </dgm:pt>
    <dgm:pt modelId="{6F43B0E7-1660-794A-B738-5F44A5F81BF5}" type="pres">
      <dgm:prSet presAssocID="{671646C7-4E3D-014F-B472-80B4493E0DE3}" presName="node" presStyleLbl="node1" presStyleIdx="4" presStyleCnt="10">
        <dgm:presLayoutVars>
          <dgm:bulletEnabled val="1"/>
        </dgm:presLayoutVars>
      </dgm:prSet>
      <dgm:spPr/>
    </dgm:pt>
    <dgm:pt modelId="{2F7D07F5-ABE4-9B43-9497-0B7025BAC09C}" type="pres">
      <dgm:prSet presAssocID="{F01C3AD1-1738-644C-8749-511141BE009D}" presName="sibTrans" presStyleCnt="0"/>
      <dgm:spPr/>
    </dgm:pt>
    <dgm:pt modelId="{1BA4311F-41BB-EC46-8DF5-CFFC221A5AF9}" type="pres">
      <dgm:prSet presAssocID="{8508A745-72B3-E341-98C9-4B7113001B6A}" presName="node" presStyleLbl="node1" presStyleIdx="5" presStyleCnt="10">
        <dgm:presLayoutVars>
          <dgm:bulletEnabled val="1"/>
        </dgm:presLayoutVars>
      </dgm:prSet>
      <dgm:spPr/>
    </dgm:pt>
    <dgm:pt modelId="{CFB09250-C41C-8E44-8FD4-B9F0F4FA50EB}" type="pres">
      <dgm:prSet presAssocID="{22ECBF0B-1DC1-2A48-A91A-EE8641C5EC08}" presName="sibTrans" presStyleCnt="0"/>
      <dgm:spPr/>
    </dgm:pt>
    <dgm:pt modelId="{6661462A-2C06-4A44-922D-FE6BDA7BA8DE}" type="pres">
      <dgm:prSet presAssocID="{1848ECAA-D6DD-AC41-B9FC-7B8AC7E15AA4}" presName="node" presStyleLbl="node1" presStyleIdx="6" presStyleCnt="10">
        <dgm:presLayoutVars>
          <dgm:bulletEnabled val="1"/>
        </dgm:presLayoutVars>
      </dgm:prSet>
      <dgm:spPr/>
    </dgm:pt>
    <dgm:pt modelId="{C5112E16-9148-6F46-9896-7240A0206AEA}" type="pres">
      <dgm:prSet presAssocID="{67C6A94D-836D-1646-98E3-5BC16C98BB86}" presName="sibTrans" presStyleCnt="0"/>
      <dgm:spPr/>
    </dgm:pt>
    <dgm:pt modelId="{6D2265EB-3266-6242-A155-7424A71F3F85}" type="pres">
      <dgm:prSet presAssocID="{6A563DAB-F7B7-2041-B767-C567D1F08E39}" presName="node" presStyleLbl="node1" presStyleIdx="7" presStyleCnt="10">
        <dgm:presLayoutVars>
          <dgm:bulletEnabled val="1"/>
        </dgm:presLayoutVars>
      </dgm:prSet>
      <dgm:spPr/>
    </dgm:pt>
    <dgm:pt modelId="{29D53869-F7FA-0840-89A6-45C3DB8EB547}" type="pres">
      <dgm:prSet presAssocID="{3D2AF8D7-6722-A34E-ADB9-881053714D1A}" presName="sibTrans" presStyleCnt="0"/>
      <dgm:spPr/>
    </dgm:pt>
    <dgm:pt modelId="{CEE52D41-D5B4-E841-AC1C-CAC4693A580F}" type="pres">
      <dgm:prSet presAssocID="{40B6B54E-33CA-1A41-87E2-6A7982E7C099}" presName="node" presStyleLbl="node1" presStyleIdx="8" presStyleCnt="10">
        <dgm:presLayoutVars>
          <dgm:bulletEnabled val="1"/>
        </dgm:presLayoutVars>
      </dgm:prSet>
      <dgm:spPr/>
    </dgm:pt>
    <dgm:pt modelId="{6FD96087-990C-1040-A299-DA46C6CD61A1}" type="pres">
      <dgm:prSet presAssocID="{3A9653FD-1855-4A48-B906-132AF86DDF7C}" presName="sibTrans" presStyleCnt="0"/>
      <dgm:spPr/>
    </dgm:pt>
    <dgm:pt modelId="{9DC34ADA-7353-4D4B-B397-E10802A5A13D}" type="pres">
      <dgm:prSet presAssocID="{B9AE9B77-651F-4849-9C1D-6F388D7A81B2}" presName="node" presStyleLbl="node1" presStyleIdx="9" presStyleCnt="10">
        <dgm:presLayoutVars>
          <dgm:bulletEnabled val="1"/>
        </dgm:presLayoutVars>
      </dgm:prSet>
      <dgm:spPr/>
    </dgm:pt>
  </dgm:ptLst>
  <dgm:cxnLst>
    <dgm:cxn modelId="{27E47807-CCF7-0845-9C29-519BB1FC03AB}" srcId="{168240FC-1896-5C47-958A-F56A72B03039}" destId="{671646C7-4E3D-014F-B472-80B4493E0DE3}" srcOrd="4" destOrd="0" parTransId="{5E9DFD75-DE1C-4A42-9901-732A91045DF8}" sibTransId="{F01C3AD1-1738-644C-8749-511141BE009D}"/>
    <dgm:cxn modelId="{D8DA8814-37A2-144F-AC1F-B0B7C656E052}" srcId="{168240FC-1896-5C47-958A-F56A72B03039}" destId="{5C9E316C-5E68-DD46-AEE7-60A327ACACA2}" srcOrd="3" destOrd="0" parTransId="{C0ED0CAB-2E2D-7E4E-BB2F-8AB7D7F74B8E}" sibTransId="{05D7687E-F48B-334D-AB51-A858625E992E}"/>
    <dgm:cxn modelId="{E69C7F23-12FC-0B4F-8398-13B135B5E744}" type="presOf" srcId="{6A563DAB-F7B7-2041-B767-C567D1F08E39}" destId="{6D2265EB-3266-6242-A155-7424A71F3F85}" srcOrd="0" destOrd="0" presId="urn:microsoft.com/office/officeart/2005/8/layout/default#1"/>
    <dgm:cxn modelId="{13B7F529-1C5D-1D43-8C90-4F3142BEC9E7}" srcId="{168240FC-1896-5C47-958A-F56A72B03039}" destId="{6A563DAB-F7B7-2041-B767-C567D1F08E39}" srcOrd="7" destOrd="0" parTransId="{62CF23C7-BC35-C146-91E9-8397DC41368F}" sibTransId="{3D2AF8D7-6722-A34E-ADB9-881053714D1A}"/>
    <dgm:cxn modelId="{7A49215D-B289-ED4C-B864-DE7D548BFB42}" srcId="{168240FC-1896-5C47-958A-F56A72B03039}" destId="{810B8199-C531-DF47-8FFB-6636F6F00526}" srcOrd="1" destOrd="0" parTransId="{4BA9077F-3CB3-0C44-A567-E2AC0CA6553C}" sibTransId="{FF048896-CAE2-DB46-A070-C3B4EB4B83FA}"/>
    <dgm:cxn modelId="{1B85177A-B9BF-5444-BBA5-ABE4D05AE8F6}" type="presOf" srcId="{9DB6F045-4DC5-4742-A9CF-4AA113990425}" destId="{4D7F80E6-2ED5-0440-B8B7-7F36A65ADFC1}" srcOrd="0" destOrd="0" presId="urn:microsoft.com/office/officeart/2005/8/layout/default#1"/>
    <dgm:cxn modelId="{4356FB7C-1706-C945-9F17-E534B7F91D33}" type="presOf" srcId="{168240FC-1896-5C47-958A-F56A72B03039}" destId="{6A3E66A1-C1A0-7F4B-B45D-F3CDAFFCAB74}" srcOrd="0" destOrd="0" presId="urn:microsoft.com/office/officeart/2005/8/layout/default#1"/>
    <dgm:cxn modelId="{58558384-B426-BC4A-A3C1-F4B2950C995A}" type="presOf" srcId="{5C9E316C-5E68-DD46-AEE7-60A327ACACA2}" destId="{184190AF-E615-3A4E-B907-0C686671713A}" srcOrd="0" destOrd="0" presId="urn:microsoft.com/office/officeart/2005/8/layout/default#1"/>
    <dgm:cxn modelId="{72755190-D940-5D4D-A7E9-B079FCE16E31}" srcId="{168240FC-1896-5C47-958A-F56A72B03039}" destId="{8508A745-72B3-E341-98C9-4B7113001B6A}" srcOrd="5" destOrd="0" parTransId="{6726BDA0-9327-6749-8458-3B4D3D5D44B1}" sibTransId="{22ECBF0B-1DC1-2A48-A91A-EE8641C5EC08}"/>
    <dgm:cxn modelId="{D77E5995-3175-2845-9AFB-6DCDC3E36189}" srcId="{168240FC-1896-5C47-958A-F56A72B03039}" destId="{9DB6F045-4DC5-4742-A9CF-4AA113990425}" srcOrd="2" destOrd="0" parTransId="{6C5FA830-CA37-CA45-AE71-3A75A9A1973F}" sibTransId="{47112260-54DF-A347-A13F-24E181489552}"/>
    <dgm:cxn modelId="{FC3F14AB-939B-754F-A752-BC83D13B6B2C}" type="presOf" srcId="{8508A745-72B3-E341-98C9-4B7113001B6A}" destId="{1BA4311F-41BB-EC46-8DF5-CFFC221A5AF9}" srcOrd="0" destOrd="0" presId="urn:microsoft.com/office/officeart/2005/8/layout/default#1"/>
    <dgm:cxn modelId="{79FEFCAD-3378-D341-817D-C789F5032D17}" type="presOf" srcId="{810B8199-C531-DF47-8FFB-6636F6F00526}" destId="{CEEB0D08-3D22-2D43-B7E8-7B8D13A96C9B}" srcOrd="0" destOrd="0" presId="urn:microsoft.com/office/officeart/2005/8/layout/default#1"/>
    <dgm:cxn modelId="{956E91B5-CFD7-5D45-91A9-0666C5AAA823}" srcId="{168240FC-1896-5C47-958A-F56A72B03039}" destId="{B9AE9B77-651F-4849-9C1D-6F388D7A81B2}" srcOrd="9" destOrd="0" parTransId="{47B46329-08A7-B542-B66D-7EA7AD9D3CA8}" sibTransId="{31F88613-1A84-2F4D-9C24-D720EEF4580E}"/>
    <dgm:cxn modelId="{24F4C7B9-35E4-054C-81FA-3FF8C4F02E56}" type="presOf" srcId="{40B6B54E-33CA-1A41-87E2-6A7982E7C099}" destId="{CEE52D41-D5B4-E841-AC1C-CAC4693A580F}" srcOrd="0" destOrd="0" presId="urn:microsoft.com/office/officeart/2005/8/layout/default#1"/>
    <dgm:cxn modelId="{BC6D72BE-F5DD-8F43-8C68-99D35DEDC719}" type="presOf" srcId="{B9AE9B77-651F-4849-9C1D-6F388D7A81B2}" destId="{9DC34ADA-7353-4D4B-B397-E10802A5A13D}" srcOrd="0" destOrd="0" presId="urn:microsoft.com/office/officeart/2005/8/layout/default#1"/>
    <dgm:cxn modelId="{42BBEFD6-9703-1A47-A088-61133AB54B80}" type="presOf" srcId="{1848ECAA-D6DD-AC41-B9FC-7B8AC7E15AA4}" destId="{6661462A-2C06-4A44-922D-FE6BDA7BA8DE}" srcOrd="0" destOrd="0" presId="urn:microsoft.com/office/officeart/2005/8/layout/default#1"/>
    <dgm:cxn modelId="{2A7A54DA-53B7-E740-B374-6D79CD1F512B}" type="presOf" srcId="{671646C7-4E3D-014F-B472-80B4493E0DE3}" destId="{6F43B0E7-1660-794A-B738-5F44A5F81BF5}" srcOrd="0" destOrd="0" presId="urn:microsoft.com/office/officeart/2005/8/layout/default#1"/>
    <dgm:cxn modelId="{D044B0DC-B1FB-ED40-85CF-4A0FCBF43E9B}" srcId="{168240FC-1896-5C47-958A-F56A72B03039}" destId="{40B6B54E-33CA-1A41-87E2-6A7982E7C099}" srcOrd="8" destOrd="0" parTransId="{EE42635C-2BB8-834D-A7D6-75C856AE36E1}" sibTransId="{3A9653FD-1855-4A48-B906-132AF86DDF7C}"/>
    <dgm:cxn modelId="{AFA06EE5-DF16-2149-9CB3-0045CCAFD38C}" srcId="{168240FC-1896-5C47-958A-F56A72B03039}" destId="{A308D03F-8693-EE43-9B9E-3B92E2954556}" srcOrd="0" destOrd="0" parTransId="{AC8B77C6-3E45-B240-860E-25791D19AB41}" sibTransId="{DB14F0AA-52F7-4E44-A5C3-CBDB3A70DAB3}"/>
    <dgm:cxn modelId="{98DAFDF6-ACD3-F543-8CE4-A00AF1DC2BB7}" type="presOf" srcId="{A308D03F-8693-EE43-9B9E-3B92E2954556}" destId="{C5469413-9D5A-BB43-8E52-93B35BC14C69}" srcOrd="0" destOrd="0" presId="urn:microsoft.com/office/officeart/2005/8/layout/default#1"/>
    <dgm:cxn modelId="{64955DFA-5816-2D4F-85C4-EF4E6A665377}" srcId="{168240FC-1896-5C47-958A-F56A72B03039}" destId="{1848ECAA-D6DD-AC41-B9FC-7B8AC7E15AA4}" srcOrd="6" destOrd="0" parTransId="{42439913-442B-3F46-8915-F8A4972940B8}" sibTransId="{67C6A94D-836D-1646-98E3-5BC16C98BB86}"/>
    <dgm:cxn modelId="{DEF70F08-DFB3-D84A-AC49-0B1B646FCBDF}" type="presParOf" srcId="{6A3E66A1-C1A0-7F4B-B45D-F3CDAFFCAB74}" destId="{C5469413-9D5A-BB43-8E52-93B35BC14C69}" srcOrd="0" destOrd="0" presId="urn:microsoft.com/office/officeart/2005/8/layout/default#1"/>
    <dgm:cxn modelId="{90A88811-2D8E-6140-A322-474A20A39BFF}" type="presParOf" srcId="{6A3E66A1-C1A0-7F4B-B45D-F3CDAFFCAB74}" destId="{AA0052B8-B6CD-3843-A9F6-EBF64C88A697}" srcOrd="1" destOrd="0" presId="urn:microsoft.com/office/officeart/2005/8/layout/default#1"/>
    <dgm:cxn modelId="{F34C84F7-E0D6-9042-92C5-557031ED6DB2}" type="presParOf" srcId="{6A3E66A1-C1A0-7F4B-B45D-F3CDAFFCAB74}" destId="{CEEB0D08-3D22-2D43-B7E8-7B8D13A96C9B}" srcOrd="2" destOrd="0" presId="urn:microsoft.com/office/officeart/2005/8/layout/default#1"/>
    <dgm:cxn modelId="{939C629C-1BEE-C943-A9E8-F01B9DF14669}" type="presParOf" srcId="{6A3E66A1-C1A0-7F4B-B45D-F3CDAFFCAB74}" destId="{742F9A8B-A369-4247-9755-63CDC4CB5040}" srcOrd="3" destOrd="0" presId="urn:microsoft.com/office/officeart/2005/8/layout/default#1"/>
    <dgm:cxn modelId="{C06EE281-E6A5-3D4E-8EC7-698CC35D94DB}" type="presParOf" srcId="{6A3E66A1-C1A0-7F4B-B45D-F3CDAFFCAB74}" destId="{4D7F80E6-2ED5-0440-B8B7-7F36A65ADFC1}" srcOrd="4" destOrd="0" presId="urn:microsoft.com/office/officeart/2005/8/layout/default#1"/>
    <dgm:cxn modelId="{913BE296-9519-FE48-B098-8FA29B13E342}" type="presParOf" srcId="{6A3E66A1-C1A0-7F4B-B45D-F3CDAFFCAB74}" destId="{DE7D5017-8183-CE42-BA10-3EC59D6651BD}" srcOrd="5" destOrd="0" presId="urn:microsoft.com/office/officeart/2005/8/layout/default#1"/>
    <dgm:cxn modelId="{D96FCD85-4A5A-FA43-9BC6-56E4BDE6D3DC}" type="presParOf" srcId="{6A3E66A1-C1A0-7F4B-B45D-F3CDAFFCAB74}" destId="{184190AF-E615-3A4E-B907-0C686671713A}" srcOrd="6" destOrd="0" presId="urn:microsoft.com/office/officeart/2005/8/layout/default#1"/>
    <dgm:cxn modelId="{AF729D49-FCF8-5849-BB00-72B1BBFDF7B4}" type="presParOf" srcId="{6A3E66A1-C1A0-7F4B-B45D-F3CDAFFCAB74}" destId="{9B6C1C9A-8C0D-224E-85DC-627F319EC0C9}" srcOrd="7" destOrd="0" presId="urn:microsoft.com/office/officeart/2005/8/layout/default#1"/>
    <dgm:cxn modelId="{8DEB7D56-99BB-7847-9589-086C6E8781B3}" type="presParOf" srcId="{6A3E66A1-C1A0-7F4B-B45D-F3CDAFFCAB74}" destId="{6F43B0E7-1660-794A-B738-5F44A5F81BF5}" srcOrd="8" destOrd="0" presId="urn:microsoft.com/office/officeart/2005/8/layout/default#1"/>
    <dgm:cxn modelId="{5489633C-753C-2C44-AE3B-5E421DCCC61D}" type="presParOf" srcId="{6A3E66A1-C1A0-7F4B-B45D-F3CDAFFCAB74}" destId="{2F7D07F5-ABE4-9B43-9497-0B7025BAC09C}" srcOrd="9" destOrd="0" presId="urn:microsoft.com/office/officeart/2005/8/layout/default#1"/>
    <dgm:cxn modelId="{5A417027-B7DA-3649-919D-B6260566954B}" type="presParOf" srcId="{6A3E66A1-C1A0-7F4B-B45D-F3CDAFFCAB74}" destId="{1BA4311F-41BB-EC46-8DF5-CFFC221A5AF9}" srcOrd="10" destOrd="0" presId="urn:microsoft.com/office/officeart/2005/8/layout/default#1"/>
    <dgm:cxn modelId="{B893753C-F9FF-7C41-80CE-52B73C9019DE}" type="presParOf" srcId="{6A3E66A1-C1A0-7F4B-B45D-F3CDAFFCAB74}" destId="{CFB09250-C41C-8E44-8FD4-B9F0F4FA50EB}" srcOrd="11" destOrd="0" presId="urn:microsoft.com/office/officeart/2005/8/layout/default#1"/>
    <dgm:cxn modelId="{CF960B8F-903B-1940-9FFC-A6D42B4001A5}" type="presParOf" srcId="{6A3E66A1-C1A0-7F4B-B45D-F3CDAFFCAB74}" destId="{6661462A-2C06-4A44-922D-FE6BDA7BA8DE}" srcOrd="12" destOrd="0" presId="urn:microsoft.com/office/officeart/2005/8/layout/default#1"/>
    <dgm:cxn modelId="{A6F256CB-9615-8B48-86E8-61FEFD61FE29}" type="presParOf" srcId="{6A3E66A1-C1A0-7F4B-B45D-F3CDAFFCAB74}" destId="{C5112E16-9148-6F46-9896-7240A0206AEA}" srcOrd="13" destOrd="0" presId="urn:microsoft.com/office/officeart/2005/8/layout/default#1"/>
    <dgm:cxn modelId="{C71E9E12-B8A9-5D44-BAF6-4F71E7EEA317}" type="presParOf" srcId="{6A3E66A1-C1A0-7F4B-B45D-F3CDAFFCAB74}" destId="{6D2265EB-3266-6242-A155-7424A71F3F85}" srcOrd="14" destOrd="0" presId="urn:microsoft.com/office/officeart/2005/8/layout/default#1"/>
    <dgm:cxn modelId="{69181FB2-1DDB-F643-98F3-E53B8AF46646}" type="presParOf" srcId="{6A3E66A1-C1A0-7F4B-B45D-F3CDAFFCAB74}" destId="{29D53869-F7FA-0840-89A6-45C3DB8EB547}" srcOrd="15" destOrd="0" presId="urn:microsoft.com/office/officeart/2005/8/layout/default#1"/>
    <dgm:cxn modelId="{8A7B69C7-BFC9-FF48-8C9A-EE15FB8E65FD}" type="presParOf" srcId="{6A3E66A1-C1A0-7F4B-B45D-F3CDAFFCAB74}" destId="{CEE52D41-D5B4-E841-AC1C-CAC4693A580F}" srcOrd="16" destOrd="0" presId="urn:microsoft.com/office/officeart/2005/8/layout/default#1"/>
    <dgm:cxn modelId="{96983284-8113-B040-93B6-357B1A6E4D38}" type="presParOf" srcId="{6A3E66A1-C1A0-7F4B-B45D-F3CDAFFCAB74}" destId="{6FD96087-990C-1040-A299-DA46C6CD61A1}" srcOrd="17" destOrd="0" presId="urn:microsoft.com/office/officeart/2005/8/layout/default#1"/>
    <dgm:cxn modelId="{1CAB5BAE-243E-C749-A0B7-717EF51D2E52}" type="presParOf" srcId="{6A3E66A1-C1A0-7F4B-B45D-F3CDAFFCAB74}" destId="{9DC34ADA-7353-4D4B-B397-E10802A5A13D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8240FC-1896-5C47-958A-F56A72B03039}" type="doc">
      <dgm:prSet loTypeId="urn:microsoft.com/office/officeart/2005/8/layout/default#2" loCatId="" qsTypeId="urn:microsoft.com/office/officeart/2005/8/quickstyle/simple1#4" qsCatId="simple" csTypeId="urn:microsoft.com/office/officeart/2005/8/colors/colorful5#4" csCatId="colorful" phldr="1"/>
      <dgm:spPr/>
      <dgm:t>
        <a:bodyPr/>
        <a:lstStyle/>
        <a:p>
          <a:endParaRPr lang="zh-CN" altLang="en-US"/>
        </a:p>
      </dgm:t>
    </dgm:pt>
    <dgm:pt modelId="{4C004767-2077-CC40-A09C-1AAF29923946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首页推荐</a:t>
          </a:r>
        </a:p>
      </dgm:t>
    </dgm:pt>
    <dgm:pt modelId="{68C0BF49-9A75-F144-B9BF-C5FAE2FF6E5E}" cxnId="{6901CAFD-08D5-1B43-90FB-E139AA3F487A}" type="parTrans">
      <dgm:prSet/>
      <dgm:spPr/>
      <dgm:t>
        <a:bodyPr/>
        <a:lstStyle/>
        <a:p>
          <a:endParaRPr lang="zh-CN" altLang="en-US"/>
        </a:p>
      </dgm:t>
    </dgm:pt>
    <dgm:pt modelId="{72B72E80-DC2F-2C48-B9BA-CBBD2082244D}" cxnId="{6901CAFD-08D5-1B43-90FB-E139AA3F487A}" type="sibTrans">
      <dgm:prSet/>
      <dgm:spPr/>
      <dgm:t>
        <a:bodyPr/>
        <a:lstStyle/>
        <a:p>
          <a:endParaRPr lang="zh-CN" altLang="en-US"/>
        </a:p>
      </dgm:t>
    </dgm:pt>
    <dgm:pt modelId="{0887F95E-B3D6-4043-A244-148E7900CC1A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 dirty="0"/>
            <a:t>热门推荐</a:t>
          </a:r>
        </a:p>
      </dgm:t>
    </dgm:pt>
    <dgm:pt modelId="{DF2A1AC0-BB6F-D84A-8F10-FA13ED9F5B36}" cxnId="{BBE56305-3152-3048-BE35-960A2B6A0BB3}" type="parTrans">
      <dgm:prSet/>
      <dgm:spPr/>
      <dgm:t>
        <a:bodyPr/>
        <a:lstStyle/>
        <a:p>
          <a:endParaRPr lang="zh-CN" altLang="en-US"/>
        </a:p>
      </dgm:t>
    </dgm:pt>
    <dgm:pt modelId="{1CAB1985-BCFC-014E-9A8E-802A6F6C7ED2}" cxnId="{BBE56305-3152-3048-BE35-960A2B6A0BB3}" type="sibTrans">
      <dgm:prSet/>
      <dgm:spPr/>
      <dgm:t>
        <a:bodyPr/>
        <a:lstStyle/>
        <a:p>
          <a:endParaRPr lang="zh-CN" altLang="en-US"/>
        </a:p>
      </dgm:t>
    </dgm:pt>
    <dgm:pt modelId="{1D8A7DA2-1C94-2048-95A7-51AD9ACFE8CE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搜索之后推荐</a:t>
          </a:r>
        </a:p>
      </dgm:t>
    </dgm:pt>
    <dgm:pt modelId="{86292335-CDAA-F64B-ABE0-98F610AFD36D}" cxnId="{E9C0A3E1-21F2-2743-BCE6-4ADA86D2DA4C}" type="parTrans">
      <dgm:prSet/>
      <dgm:spPr/>
      <dgm:t>
        <a:bodyPr/>
        <a:lstStyle/>
        <a:p>
          <a:endParaRPr lang="zh-CN" altLang="en-US"/>
        </a:p>
      </dgm:t>
    </dgm:pt>
    <dgm:pt modelId="{1C8BD356-6EED-A34F-BA9E-80F6CD5278A4}" cxnId="{E9C0A3E1-21F2-2743-BCE6-4ADA86D2DA4C}" type="sibTrans">
      <dgm:prSet/>
      <dgm:spPr/>
      <dgm:t>
        <a:bodyPr/>
        <a:lstStyle/>
        <a:p>
          <a:endParaRPr lang="zh-CN" altLang="en-US"/>
        </a:p>
      </dgm:t>
    </dgm:pt>
    <dgm:pt modelId="{482017C1-7E0E-ED48-B5D4-D5FFAB1B6AC7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购买之后的推荐</a:t>
          </a:r>
        </a:p>
      </dgm:t>
    </dgm:pt>
    <dgm:pt modelId="{CFDBFABE-043D-C94A-8018-A3292D4F7845}" cxnId="{36E36692-0504-5F4D-B39C-E31A74AD3951}" type="parTrans">
      <dgm:prSet/>
      <dgm:spPr/>
      <dgm:t>
        <a:bodyPr/>
        <a:lstStyle/>
        <a:p>
          <a:endParaRPr lang="zh-CN" altLang="en-US"/>
        </a:p>
      </dgm:t>
    </dgm:pt>
    <dgm:pt modelId="{CCE550D4-DEA9-0144-890A-514BA793AA73}" cxnId="{36E36692-0504-5F4D-B39C-E31A74AD3951}" type="sibTrans">
      <dgm:prSet/>
      <dgm:spPr/>
      <dgm:t>
        <a:bodyPr/>
        <a:lstStyle/>
        <a:p>
          <a:endParaRPr lang="zh-CN" altLang="en-US"/>
        </a:p>
      </dgm:t>
    </dgm:pt>
    <dgm:pt modelId="{049840AB-D101-0748-B7A6-866D2F7035A1}">
      <dgm:prSet/>
      <dgm:spPr/>
      <dgm:t>
        <a:bodyPr/>
        <a:lstStyle/>
        <a:p>
          <a:pPr>
            <a:buFont typeface="Wingdings" panose="05000000000000000000" pitchFamily="2" charset="2"/>
            <a:buChar char=""/>
          </a:pPr>
          <a:r>
            <a:rPr lang="zh-CN"/>
            <a:t>关注了某个用户之后的推荐</a:t>
          </a:r>
        </a:p>
      </dgm:t>
    </dgm:pt>
    <dgm:pt modelId="{1E9F7E8B-935F-1C43-B392-2D4221B5B2A2}" cxnId="{8F09F5DE-D8EC-6C45-8C95-6BA724CE2467}" type="parTrans">
      <dgm:prSet/>
      <dgm:spPr/>
      <dgm:t>
        <a:bodyPr/>
        <a:lstStyle/>
        <a:p>
          <a:endParaRPr lang="zh-CN" altLang="en-US"/>
        </a:p>
      </dgm:t>
    </dgm:pt>
    <dgm:pt modelId="{456D4DBF-4553-5F4F-A1F8-EB37E1A2CB31}" cxnId="{8F09F5DE-D8EC-6C45-8C95-6BA724CE2467}" type="sibTrans">
      <dgm:prSet/>
      <dgm:spPr/>
      <dgm:t>
        <a:bodyPr/>
        <a:lstStyle/>
        <a:p>
          <a:endParaRPr lang="zh-CN" altLang="en-US"/>
        </a:p>
      </dgm:t>
    </dgm:pt>
    <dgm:pt modelId="{6A3E66A1-C1A0-7F4B-B45D-F3CDAFFCAB74}" type="pres">
      <dgm:prSet presAssocID="{168240FC-1896-5C47-958A-F56A72B03039}" presName="diagram" presStyleCnt="0">
        <dgm:presLayoutVars>
          <dgm:dir/>
          <dgm:resizeHandles val="exact"/>
        </dgm:presLayoutVars>
      </dgm:prSet>
      <dgm:spPr/>
    </dgm:pt>
    <dgm:pt modelId="{A441469E-A10E-674C-9B23-85D385622B19}" type="pres">
      <dgm:prSet presAssocID="{4C004767-2077-CC40-A09C-1AAF29923946}" presName="node" presStyleLbl="node1" presStyleIdx="0" presStyleCnt="5">
        <dgm:presLayoutVars>
          <dgm:bulletEnabled val="1"/>
        </dgm:presLayoutVars>
      </dgm:prSet>
      <dgm:spPr/>
    </dgm:pt>
    <dgm:pt modelId="{1CF9E4FC-683F-8F4E-819A-BD8979497362}" type="pres">
      <dgm:prSet presAssocID="{72B72E80-DC2F-2C48-B9BA-CBBD2082244D}" presName="sibTrans" presStyleCnt="0"/>
      <dgm:spPr/>
    </dgm:pt>
    <dgm:pt modelId="{4B1D4419-A6E9-3F45-A987-CF65D320FD9A}" type="pres">
      <dgm:prSet presAssocID="{0887F95E-B3D6-4043-A244-148E7900CC1A}" presName="node" presStyleLbl="node1" presStyleIdx="1" presStyleCnt="5">
        <dgm:presLayoutVars>
          <dgm:bulletEnabled val="1"/>
        </dgm:presLayoutVars>
      </dgm:prSet>
      <dgm:spPr/>
    </dgm:pt>
    <dgm:pt modelId="{2A9E71AE-0123-1D4C-80C2-10CE6F26A215}" type="pres">
      <dgm:prSet presAssocID="{1CAB1985-BCFC-014E-9A8E-802A6F6C7ED2}" presName="sibTrans" presStyleCnt="0"/>
      <dgm:spPr/>
    </dgm:pt>
    <dgm:pt modelId="{B456CB68-B803-134C-8363-5A70C5193230}" type="pres">
      <dgm:prSet presAssocID="{1D8A7DA2-1C94-2048-95A7-51AD9ACFE8CE}" presName="node" presStyleLbl="node1" presStyleIdx="2" presStyleCnt="5">
        <dgm:presLayoutVars>
          <dgm:bulletEnabled val="1"/>
        </dgm:presLayoutVars>
      </dgm:prSet>
      <dgm:spPr/>
    </dgm:pt>
    <dgm:pt modelId="{1B3C7CC5-F06A-A547-BCD2-565F59FEF145}" type="pres">
      <dgm:prSet presAssocID="{1C8BD356-6EED-A34F-BA9E-80F6CD5278A4}" presName="sibTrans" presStyleCnt="0"/>
      <dgm:spPr/>
    </dgm:pt>
    <dgm:pt modelId="{6CE2D12F-620C-D94A-BD9F-C4802A7B5E4E}" type="pres">
      <dgm:prSet presAssocID="{482017C1-7E0E-ED48-B5D4-D5FFAB1B6AC7}" presName="node" presStyleLbl="node1" presStyleIdx="3" presStyleCnt="5">
        <dgm:presLayoutVars>
          <dgm:bulletEnabled val="1"/>
        </dgm:presLayoutVars>
      </dgm:prSet>
      <dgm:spPr/>
    </dgm:pt>
    <dgm:pt modelId="{A35C3BEA-05F5-2047-BB1A-FDE87E11EDCD}" type="pres">
      <dgm:prSet presAssocID="{CCE550D4-DEA9-0144-890A-514BA793AA73}" presName="sibTrans" presStyleCnt="0"/>
      <dgm:spPr/>
    </dgm:pt>
    <dgm:pt modelId="{D2BB0830-6F4F-DD46-BF71-8BB44C50CD3C}" type="pres">
      <dgm:prSet presAssocID="{049840AB-D101-0748-B7A6-866D2F7035A1}" presName="node" presStyleLbl="node1" presStyleIdx="4" presStyleCnt="5">
        <dgm:presLayoutVars>
          <dgm:bulletEnabled val="1"/>
        </dgm:presLayoutVars>
      </dgm:prSet>
      <dgm:spPr/>
    </dgm:pt>
  </dgm:ptLst>
  <dgm:cxnLst>
    <dgm:cxn modelId="{BBE56305-3152-3048-BE35-960A2B6A0BB3}" srcId="{168240FC-1896-5C47-958A-F56A72B03039}" destId="{0887F95E-B3D6-4043-A244-148E7900CC1A}" srcOrd="1" destOrd="0" parTransId="{DF2A1AC0-BB6F-D84A-8F10-FA13ED9F5B36}" sibTransId="{1CAB1985-BCFC-014E-9A8E-802A6F6C7ED2}"/>
    <dgm:cxn modelId="{B06A2C0C-9464-4D48-A4A4-BBDE879EAABE}" type="presOf" srcId="{1D8A7DA2-1C94-2048-95A7-51AD9ACFE8CE}" destId="{B456CB68-B803-134C-8363-5A70C5193230}" srcOrd="0" destOrd="0" presId="urn:microsoft.com/office/officeart/2005/8/layout/default#2"/>
    <dgm:cxn modelId="{6668461C-940A-C843-9F8B-C2DB7F3777D9}" type="presOf" srcId="{049840AB-D101-0748-B7A6-866D2F7035A1}" destId="{D2BB0830-6F4F-DD46-BF71-8BB44C50CD3C}" srcOrd="0" destOrd="0" presId="urn:microsoft.com/office/officeart/2005/8/layout/default#2"/>
    <dgm:cxn modelId="{4356FB7C-1706-C945-9F17-E534B7F91D33}" type="presOf" srcId="{168240FC-1896-5C47-958A-F56A72B03039}" destId="{6A3E66A1-C1A0-7F4B-B45D-F3CDAFFCAB74}" srcOrd="0" destOrd="0" presId="urn:microsoft.com/office/officeart/2005/8/layout/default#2"/>
    <dgm:cxn modelId="{36E36692-0504-5F4D-B39C-E31A74AD3951}" srcId="{168240FC-1896-5C47-958A-F56A72B03039}" destId="{482017C1-7E0E-ED48-B5D4-D5FFAB1B6AC7}" srcOrd="3" destOrd="0" parTransId="{CFDBFABE-043D-C94A-8018-A3292D4F7845}" sibTransId="{CCE550D4-DEA9-0144-890A-514BA793AA73}"/>
    <dgm:cxn modelId="{38F101A3-389F-514A-A702-ACB004AF52A7}" type="presOf" srcId="{4C004767-2077-CC40-A09C-1AAF29923946}" destId="{A441469E-A10E-674C-9B23-85D385622B19}" srcOrd="0" destOrd="0" presId="urn:microsoft.com/office/officeart/2005/8/layout/default#2"/>
    <dgm:cxn modelId="{FC53B8CB-AB76-E14C-B135-C361D06364C5}" type="presOf" srcId="{482017C1-7E0E-ED48-B5D4-D5FFAB1B6AC7}" destId="{6CE2D12F-620C-D94A-BD9F-C4802A7B5E4E}" srcOrd="0" destOrd="0" presId="urn:microsoft.com/office/officeart/2005/8/layout/default#2"/>
    <dgm:cxn modelId="{8F09F5DE-D8EC-6C45-8C95-6BA724CE2467}" srcId="{168240FC-1896-5C47-958A-F56A72B03039}" destId="{049840AB-D101-0748-B7A6-866D2F7035A1}" srcOrd="4" destOrd="0" parTransId="{1E9F7E8B-935F-1C43-B392-2D4221B5B2A2}" sibTransId="{456D4DBF-4553-5F4F-A1F8-EB37E1A2CB31}"/>
    <dgm:cxn modelId="{E9C0A3E1-21F2-2743-BCE6-4ADA86D2DA4C}" srcId="{168240FC-1896-5C47-958A-F56A72B03039}" destId="{1D8A7DA2-1C94-2048-95A7-51AD9ACFE8CE}" srcOrd="2" destOrd="0" parTransId="{86292335-CDAA-F64B-ABE0-98F610AFD36D}" sibTransId="{1C8BD356-6EED-A34F-BA9E-80F6CD5278A4}"/>
    <dgm:cxn modelId="{BF3BF0F2-9B1C-F642-A608-D2B59E4E8364}" type="presOf" srcId="{0887F95E-B3D6-4043-A244-148E7900CC1A}" destId="{4B1D4419-A6E9-3F45-A987-CF65D320FD9A}" srcOrd="0" destOrd="0" presId="urn:microsoft.com/office/officeart/2005/8/layout/default#2"/>
    <dgm:cxn modelId="{6901CAFD-08D5-1B43-90FB-E139AA3F487A}" srcId="{168240FC-1896-5C47-958A-F56A72B03039}" destId="{4C004767-2077-CC40-A09C-1AAF29923946}" srcOrd="0" destOrd="0" parTransId="{68C0BF49-9A75-F144-B9BF-C5FAE2FF6E5E}" sibTransId="{72B72E80-DC2F-2C48-B9BA-CBBD2082244D}"/>
    <dgm:cxn modelId="{18B67823-D77F-CD42-A733-CEB1C7229E4D}" type="presParOf" srcId="{6A3E66A1-C1A0-7F4B-B45D-F3CDAFFCAB74}" destId="{A441469E-A10E-674C-9B23-85D385622B19}" srcOrd="0" destOrd="0" presId="urn:microsoft.com/office/officeart/2005/8/layout/default#2"/>
    <dgm:cxn modelId="{840AB471-00F6-A74B-8F6A-C5BAA958E6F2}" type="presParOf" srcId="{6A3E66A1-C1A0-7F4B-B45D-F3CDAFFCAB74}" destId="{1CF9E4FC-683F-8F4E-819A-BD8979497362}" srcOrd="1" destOrd="0" presId="urn:microsoft.com/office/officeart/2005/8/layout/default#2"/>
    <dgm:cxn modelId="{F9637180-DA8C-BA4A-B05E-F54DA723900C}" type="presParOf" srcId="{6A3E66A1-C1A0-7F4B-B45D-F3CDAFFCAB74}" destId="{4B1D4419-A6E9-3F45-A987-CF65D320FD9A}" srcOrd="2" destOrd="0" presId="urn:microsoft.com/office/officeart/2005/8/layout/default#2"/>
    <dgm:cxn modelId="{AAA8973A-7E4A-E64F-9478-E32516952DE2}" type="presParOf" srcId="{6A3E66A1-C1A0-7F4B-B45D-F3CDAFFCAB74}" destId="{2A9E71AE-0123-1D4C-80C2-10CE6F26A215}" srcOrd="3" destOrd="0" presId="urn:microsoft.com/office/officeart/2005/8/layout/default#2"/>
    <dgm:cxn modelId="{9E3B0E84-CA54-9A45-9491-89E4DEE22B50}" type="presParOf" srcId="{6A3E66A1-C1A0-7F4B-B45D-F3CDAFFCAB74}" destId="{B456CB68-B803-134C-8363-5A70C5193230}" srcOrd="4" destOrd="0" presId="urn:microsoft.com/office/officeart/2005/8/layout/default#2"/>
    <dgm:cxn modelId="{F4DB504D-6BF2-2647-9CAD-9C44E5B3F814}" type="presParOf" srcId="{6A3E66A1-C1A0-7F4B-B45D-F3CDAFFCAB74}" destId="{1B3C7CC5-F06A-A547-BCD2-565F59FEF145}" srcOrd="5" destOrd="0" presId="urn:microsoft.com/office/officeart/2005/8/layout/default#2"/>
    <dgm:cxn modelId="{0DE0C268-94D7-DF4B-8A51-5CEAC2E1DAAC}" type="presParOf" srcId="{6A3E66A1-C1A0-7F4B-B45D-F3CDAFFCAB74}" destId="{6CE2D12F-620C-D94A-BD9F-C4802A7B5E4E}" srcOrd="6" destOrd="0" presId="urn:microsoft.com/office/officeart/2005/8/layout/default#2"/>
    <dgm:cxn modelId="{FA5B532F-F404-504C-99DA-472F8348B1FC}" type="presParOf" srcId="{6A3E66A1-C1A0-7F4B-B45D-F3CDAFFCAB74}" destId="{A35C3BEA-05F5-2047-BB1A-FDE87E11EDCD}" srcOrd="7" destOrd="0" presId="urn:microsoft.com/office/officeart/2005/8/layout/default#2"/>
    <dgm:cxn modelId="{4B6A09CB-36C5-C141-B169-D7AB728EF4B4}" type="presParOf" srcId="{6A3E66A1-C1A0-7F4B-B45D-F3CDAFFCAB74}" destId="{D2BB0830-6F4F-DD46-BF71-8BB44C50CD3C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ECF94-8433-EB49-968E-7B3A81B12379}">
      <dsp:nvSpPr>
        <dsp:cNvPr id="0" name=""/>
        <dsp:cNvSpPr/>
      </dsp:nvSpPr>
      <dsp:spPr>
        <a:xfrm>
          <a:off x="4621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 dirty="0"/>
            <a:t>收集数据</a:t>
          </a:r>
          <a:endParaRPr lang="zh-CN" altLang="en-US" sz="1900" kern="1200" dirty="0"/>
        </a:p>
      </dsp:txBody>
      <dsp:txXfrm>
        <a:off x="40127" y="662280"/>
        <a:ext cx="1949441" cy="1141260"/>
      </dsp:txXfrm>
    </dsp:sp>
    <dsp:sp modelId="{0D2EF1B9-55A5-E94E-AAC5-7A9B59BF017C}">
      <dsp:nvSpPr>
        <dsp:cNvPr id="0" name=""/>
        <dsp:cNvSpPr/>
      </dsp:nvSpPr>
      <dsp:spPr>
        <a:xfrm>
          <a:off x="220287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2202874" y="1082588"/>
        <a:ext cx="299835" cy="300644"/>
      </dsp:txXfrm>
    </dsp:sp>
    <dsp:sp modelId="{32AB472E-C01C-B84B-8776-615B21DD3398}">
      <dsp:nvSpPr>
        <dsp:cNvPr id="0" name=""/>
        <dsp:cNvSpPr/>
      </dsp:nvSpPr>
      <dsp:spPr>
        <a:xfrm>
          <a:off x="283325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准备数据：数据预处理</a:t>
          </a:r>
          <a:endParaRPr lang="zh-CN" sz="1900" kern="1200" dirty="0"/>
        </a:p>
      </dsp:txBody>
      <dsp:txXfrm>
        <a:off x="2868761" y="662280"/>
        <a:ext cx="1949441" cy="1141260"/>
      </dsp:txXfrm>
    </dsp:sp>
    <dsp:sp modelId="{D2C82B48-09B5-7442-81D2-79387C710EC4}">
      <dsp:nvSpPr>
        <dsp:cNvPr id="0" name=""/>
        <dsp:cNvSpPr/>
      </dsp:nvSpPr>
      <dsp:spPr>
        <a:xfrm>
          <a:off x="5031509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5031509" y="1082588"/>
        <a:ext cx="299835" cy="300644"/>
      </dsp:txXfrm>
    </dsp:sp>
    <dsp:sp modelId="{7EC73655-55DB-FB40-A174-2B7E89E1BEA9}">
      <dsp:nvSpPr>
        <dsp:cNvPr id="0" name=""/>
        <dsp:cNvSpPr/>
      </dsp:nvSpPr>
      <dsp:spPr>
        <a:xfrm>
          <a:off x="5661890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选择模型</a:t>
          </a:r>
          <a:endParaRPr lang="zh-CN" sz="1900" kern="1200"/>
        </a:p>
      </dsp:txBody>
      <dsp:txXfrm>
        <a:off x="5697396" y="662280"/>
        <a:ext cx="1949441" cy="1141260"/>
      </dsp:txXfrm>
    </dsp:sp>
    <dsp:sp modelId="{B5DCE46E-A7E1-1D49-B61E-4C4C03F72448}">
      <dsp:nvSpPr>
        <dsp:cNvPr id="0" name=""/>
        <dsp:cNvSpPr/>
      </dsp:nvSpPr>
      <dsp:spPr>
        <a:xfrm>
          <a:off x="7860144" y="982374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>
        <a:off x="7860144" y="1082588"/>
        <a:ext cx="299835" cy="300644"/>
      </dsp:txXfrm>
    </dsp:sp>
    <dsp:sp modelId="{26EC29ED-2124-9440-8D96-23011D1EC526}">
      <dsp:nvSpPr>
        <dsp:cNvPr id="0" name=""/>
        <dsp:cNvSpPr/>
      </dsp:nvSpPr>
      <dsp:spPr>
        <a:xfrm>
          <a:off x="8490525" y="626774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训练</a:t>
          </a:r>
          <a:endParaRPr lang="zh-CN" sz="1900" kern="1200"/>
        </a:p>
      </dsp:txBody>
      <dsp:txXfrm>
        <a:off x="8526031" y="662280"/>
        <a:ext cx="1949441" cy="1141260"/>
      </dsp:txXfrm>
    </dsp:sp>
    <dsp:sp modelId="{30DD324D-D9D7-9F46-94C6-213854D5F8EC}">
      <dsp:nvSpPr>
        <dsp:cNvPr id="0" name=""/>
        <dsp:cNvSpPr/>
      </dsp:nvSpPr>
      <dsp:spPr>
        <a:xfrm rot="5400000">
          <a:off x="9286584" y="1980478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9350431" y="2016846"/>
        <a:ext cx="300644" cy="299835"/>
      </dsp:txXfrm>
    </dsp:sp>
    <dsp:sp modelId="{76AA9776-27BB-6443-AC05-71FD866DAB07}">
      <dsp:nvSpPr>
        <dsp:cNvPr id="0" name=""/>
        <dsp:cNvSpPr/>
      </dsp:nvSpPr>
      <dsp:spPr>
        <a:xfrm>
          <a:off x="849052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评估</a:t>
          </a:r>
          <a:endParaRPr lang="zh-CN" sz="1900" kern="1200"/>
        </a:p>
      </dsp:txBody>
      <dsp:txXfrm>
        <a:off x="8526031" y="2682734"/>
        <a:ext cx="1949441" cy="1141260"/>
      </dsp:txXfrm>
    </dsp:sp>
    <dsp:sp modelId="{BF75993C-49CD-BB42-AE6C-B7D5B78FC686}">
      <dsp:nvSpPr>
        <dsp:cNvPr id="0" name=""/>
        <dsp:cNvSpPr/>
      </dsp:nvSpPr>
      <dsp:spPr>
        <a:xfrm rot="10800000">
          <a:off x="7884389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8012890" y="3103041"/>
        <a:ext cx="299835" cy="300644"/>
      </dsp:txXfrm>
    </dsp:sp>
    <dsp:sp modelId="{A7937B7F-6C79-024B-9897-86B27599BD46}">
      <dsp:nvSpPr>
        <dsp:cNvPr id="0" name=""/>
        <dsp:cNvSpPr/>
      </dsp:nvSpPr>
      <dsp:spPr>
        <a:xfrm>
          <a:off x="5661890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· </a:t>
          </a:r>
          <a:r>
            <a:rPr lang="zh-CN" sz="1900" b="0" kern="1200"/>
            <a:t>超参数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b="0" kern="1200"/>
            <a:t>调整</a:t>
          </a:r>
          <a:endParaRPr lang="zh-CN" sz="1900" kern="1200"/>
        </a:p>
      </dsp:txBody>
      <dsp:txXfrm>
        <a:off x="5697396" y="2682734"/>
        <a:ext cx="1949441" cy="1141260"/>
      </dsp:txXfrm>
    </dsp:sp>
    <dsp:sp modelId="{663E034E-DB2F-904E-A760-2904141B6437}">
      <dsp:nvSpPr>
        <dsp:cNvPr id="0" name=""/>
        <dsp:cNvSpPr/>
      </dsp:nvSpPr>
      <dsp:spPr>
        <a:xfrm rot="10800000">
          <a:off x="5055754" y="300282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10800000">
        <a:off x="5184255" y="3103041"/>
        <a:ext cx="299835" cy="300644"/>
      </dsp:txXfrm>
    </dsp:sp>
    <dsp:sp modelId="{14EF76F9-7E1F-4B43-9990-45099CC08F5C}">
      <dsp:nvSpPr>
        <dsp:cNvPr id="0" name=""/>
        <dsp:cNvSpPr/>
      </dsp:nvSpPr>
      <dsp:spPr>
        <a:xfrm>
          <a:off x="2833255" y="2647228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· </a:t>
          </a:r>
          <a:r>
            <a:rPr lang="zh-CN" sz="1900" b="0" kern="1200" dirty="0"/>
            <a:t>预测</a:t>
          </a:r>
          <a:endParaRPr lang="zh-CN" sz="1900" kern="1200" dirty="0"/>
        </a:p>
      </dsp:txBody>
      <dsp:txXfrm>
        <a:off x="2868761" y="2682734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E2BA-FFC8-7241-8536-B5160732D294}">
      <dsp:nvSpPr>
        <dsp:cNvPr id="0" name=""/>
        <dsp:cNvSpPr/>
      </dsp:nvSpPr>
      <dsp:spPr>
        <a:xfrm>
          <a:off x="1388" y="0"/>
          <a:ext cx="2960336" cy="14709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700" kern="1200" dirty="0"/>
            <a:t>相似</a:t>
          </a:r>
          <a:endParaRPr lang="zh-CN" alt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2100" kern="1200" dirty="0"/>
            <a:t>找到和你相似的集体</a:t>
          </a:r>
          <a:endParaRPr lang="zh-CN" altLang="en-US" sz="2100" kern="1200" dirty="0"/>
        </a:p>
      </dsp:txBody>
      <dsp:txXfrm>
        <a:off x="44472" y="43084"/>
        <a:ext cx="2874168" cy="1384822"/>
      </dsp:txXfrm>
    </dsp:sp>
    <dsp:sp modelId="{65DB7AE4-E8BD-2F4E-85B9-4AFD4920F1B8}">
      <dsp:nvSpPr>
        <dsp:cNvPr id="0" name=""/>
        <dsp:cNvSpPr/>
      </dsp:nvSpPr>
      <dsp:spPr>
        <a:xfrm>
          <a:off x="3257757" y="368413"/>
          <a:ext cx="627591" cy="7341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3257757" y="515246"/>
        <a:ext cx="439314" cy="440497"/>
      </dsp:txXfrm>
    </dsp:sp>
    <dsp:sp modelId="{1B26C73D-A294-614E-938F-7D855C9E9BCC}">
      <dsp:nvSpPr>
        <dsp:cNvPr id="0" name=""/>
        <dsp:cNvSpPr/>
      </dsp:nvSpPr>
      <dsp:spPr>
        <a:xfrm>
          <a:off x="4145858" y="0"/>
          <a:ext cx="2960336" cy="147099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2700" kern="1200" dirty="0"/>
            <a:t>推断，</a:t>
          </a:r>
          <a:endParaRPr lang="zh-CN" alt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zh-CN" sz="2100" kern="1200" dirty="0"/>
            <a:t>产生</a:t>
          </a:r>
          <a:r>
            <a:rPr lang="en-US" altLang="zh-CN" sz="2100" kern="1200" dirty="0"/>
            <a:t>exploit</a:t>
          </a:r>
          <a:r>
            <a:rPr lang="zh-CN" altLang="zh-CN" sz="2100" kern="1200" dirty="0"/>
            <a:t>价值</a:t>
          </a:r>
          <a:endParaRPr lang="zh-CN" altLang="en-US" sz="2100" kern="1200" dirty="0"/>
        </a:p>
      </dsp:txBody>
      <dsp:txXfrm>
        <a:off x="4188942" y="43084"/>
        <a:ext cx="2874168" cy="13848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69413-9D5A-BB43-8E52-93B35BC14C69}">
      <dsp:nvSpPr>
        <dsp:cNvPr id="0" name=""/>
        <dsp:cNvSpPr/>
      </dsp:nvSpPr>
      <dsp:spPr>
        <a:xfrm>
          <a:off x="623123" y="1476"/>
          <a:ext cx="1661329" cy="9967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用户满意度</a:t>
          </a:r>
          <a:endParaRPr lang="zh-CN" altLang="en-US" sz="2300" kern="1200" dirty="0"/>
        </a:p>
      </dsp:txBody>
      <dsp:txXfrm>
        <a:off x="623123" y="1476"/>
        <a:ext cx="1661329" cy="996797"/>
      </dsp:txXfrm>
    </dsp:sp>
    <dsp:sp modelId="{CEEB0D08-3D22-2D43-B7E8-7B8D13A96C9B}">
      <dsp:nvSpPr>
        <dsp:cNvPr id="0" name=""/>
        <dsp:cNvSpPr/>
      </dsp:nvSpPr>
      <dsp:spPr>
        <a:xfrm>
          <a:off x="2450585" y="1476"/>
          <a:ext cx="1661329" cy="996797"/>
        </a:xfrm>
        <a:prstGeom prst="rect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预测准确度</a:t>
          </a:r>
        </a:p>
      </dsp:txBody>
      <dsp:txXfrm>
        <a:off x="2450585" y="1476"/>
        <a:ext cx="1661329" cy="996797"/>
      </dsp:txXfrm>
    </dsp:sp>
    <dsp:sp modelId="{4D7F80E6-2ED5-0440-B8B7-7F36A65ADFC1}">
      <dsp:nvSpPr>
        <dsp:cNvPr id="0" name=""/>
        <dsp:cNvSpPr/>
      </dsp:nvSpPr>
      <dsp:spPr>
        <a:xfrm>
          <a:off x="4278048" y="1476"/>
          <a:ext cx="1661329" cy="996797"/>
        </a:xfrm>
        <a:prstGeom prst="rect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覆盖率</a:t>
          </a:r>
        </a:p>
      </dsp:txBody>
      <dsp:txXfrm>
        <a:off x="4278048" y="1476"/>
        <a:ext cx="1661329" cy="996797"/>
      </dsp:txXfrm>
    </dsp:sp>
    <dsp:sp modelId="{184190AF-E615-3A4E-B907-0C686671713A}">
      <dsp:nvSpPr>
        <dsp:cNvPr id="0" name=""/>
        <dsp:cNvSpPr/>
      </dsp:nvSpPr>
      <dsp:spPr>
        <a:xfrm>
          <a:off x="6105510" y="1476"/>
          <a:ext cx="1661329" cy="99679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多样性</a:t>
          </a:r>
        </a:p>
      </dsp:txBody>
      <dsp:txXfrm>
        <a:off x="6105510" y="1476"/>
        <a:ext cx="1661329" cy="996797"/>
      </dsp:txXfrm>
    </dsp:sp>
    <dsp:sp modelId="{6F43B0E7-1660-794A-B738-5F44A5F81BF5}">
      <dsp:nvSpPr>
        <dsp:cNvPr id="0" name=""/>
        <dsp:cNvSpPr/>
      </dsp:nvSpPr>
      <dsp:spPr>
        <a:xfrm>
          <a:off x="7932973" y="1476"/>
          <a:ext cx="1661329" cy="996797"/>
        </a:xfrm>
        <a:prstGeom prst="rect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新颖性</a:t>
          </a:r>
        </a:p>
      </dsp:txBody>
      <dsp:txXfrm>
        <a:off x="7932973" y="1476"/>
        <a:ext cx="1661329" cy="996797"/>
      </dsp:txXfrm>
    </dsp:sp>
    <dsp:sp modelId="{1BA4311F-41BB-EC46-8DF5-CFFC221A5AF9}">
      <dsp:nvSpPr>
        <dsp:cNvPr id="0" name=""/>
        <dsp:cNvSpPr/>
      </dsp:nvSpPr>
      <dsp:spPr>
        <a:xfrm>
          <a:off x="623123" y="1164406"/>
          <a:ext cx="1661329" cy="996797"/>
        </a:xfrm>
        <a:prstGeom prst="rect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惊喜度</a:t>
          </a:r>
        </a:p>
      </dsp:txBody>
      <dsp:txXfrm>
        <a:off x="623123" y="1164406"/>
        <a:ext cx="1661329" cy="996797"/>
      </dsp:txXfrm>
    </dsp:sp>
    <dsp:sp modelId="{6661462A-2C06-4A44-922D-FE6BDA7BA8DE}">
      <dsp:nvSpPr>
        <dsp:cNvPr id="0" name=""/>
        <dsp:cNvSpPr/>
      </dsp:nvSpPr>
      <dsp:spPr>
        <a:xfrm>
          <a:off x="2450585" y="1164406"/>
          <a:ext cx="1661329" cy="99679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实时性</a:t>
          </a:r>
        </a:p>
      </dsp:txBody>
      <dsp:txXfrm>
        <a:off x="2450585" y="1164406"/>
        <a:ext cx="1661329" cy="996797"/>
      </dsp:txXfrm>
    </dsp:sp>
    <dsp:sp modelId="{6D2265EB-3266-6242-A155-7424A71F3F85}">
      <dsp:nvSpPr>
        <dsp:cNvPr id="0" name=""/>
        <dsp:cNvSpPr/>
      </dsp:nvSpPr>
      <dsp:spPr>
        <a:xfrm>
          <a:off x="4278048" y="1164406"/>
          <a:ext cx="1661329" cy="996797"/>
        </a:xfrm>
        <a:prstGeom prst="rect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内容时效性</a:t>
          </a:r>
        </a:p>
      </dsp:txBody>
      <dsp:txXfrm>
        <a:off x="4278048" y="1164406"/>
        <a:ext cx="1661329" cy="996797"/>
      </dsp:txXfrm>
    </dsp:sp>
    <dsp:sp modelId="{CEE52D41-D5B4-E841-AC1C-CAC4693A580F}">
      <dsp:nvSpPr>
        <dsp:cNvPr id="0" name=""/>
        <dsp:cNvSpPr/>
      </dsp:nvSpPr>
      <dsp:spPr>
        <a:xfrm>
          <a:off x="6105510" y="1164406"/>
          <a:ext cx="1661329" cy="996797"/>
        </a:xfrm>
        <a:prstGeom prst="rect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内容质量</a:t>
          </a:r>
        </a:p>
      </dsp:txBody>
      <dsp:txXfrm>
        <a:off x="6105510" y="1164406"/>
        <a:ext cx="1661329" cy="996797"/>
      </dsp:txXfrm>
    </dsp:sp>
    <dsp:sp modelId="{9DC34ADA-7353-4D4B-B397-E10802A5A13D}">
      <dsp:nvSpPr>
        <dsp:cNvPr id="0" name=""/>
        <dsp:cNvSpPr/>
      </dsp:nvSpPr>
      <dsp:spPr>
        <a:xfrm>
          <a:off x="7932973" y="1164406"/>
          <a:ext cx="1661329" cy="99679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300" kern="1200"/>
            <a:t>商业目标</a:t>
          </a:r>
        </a:p>
      </dsp:txBody>
      <dsp:txXfrm>
        <a:off x="7932973" y="1164406"/>
        <a:ext cx="1661329" cy="996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1469E-A10E-674C-9B23-85D385622B19}">
      <dsp:nvSpPr>
        <dsp:cNvPr id="0" name=""/>
        <dsp:cNvSpPr/>
      </dsp:nvSpPr>
      <dsp:spPr>
        <a:xfrm>
          <a:off x="3492" y="514093"/>
          <a:ext cx="1890822" cy="11344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首页推荐</a:t>
          </a:r>
        </a:p>
      </dsp:txBody>
      <dsp:txXfrm>
        <a:off x="3492" y="514093"/>
        <a:ext cx="1890822" cy="1134493"/>
      </dsp:txXfrm>
    </dsp:sp>
    <dsp:sp modelId="{4B1D4419-A6E9-3F45-A987-CF65D320FD9A}">
      <dsp:nvSpPr>
        <dsp:cNvPr id="0" name=""/>
        <dsp:cNvSpPr/>
      </dsp:nvSpPr>
      <dsp:spPr>
        <a:xfrm>
          <a:off x="2083397" y="514093"/>
          <a:ext cx="1890822" cy="1134493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 dirty="0"/>
            <a:t>热门推荐</a:t>
          </a:r>
        </a:p>
      </dsp:txBody>
      <dsp:txXfrm>
        <a:off x="2083397" y="514093"/>
        <a:ext cx="1890822" cy="1134493"/>
      </dsp:txXfrm>
    </dsp:sp>
    <dsp:sp modelId="{B456CB68-B803-134C-8363-5A70C5193230}">
      <dsp:nvSpPr>
        <dsp:cNvPr id="0" name=""/>
        <dsp:cNvSpPr/>
      </dsp:nvSpPr>
      <dsp:spPr>
        <a:xfrm>
          <a:off x="4163301" y="514093"/>
          <a:ext cx="1890822" cy="113449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搜索之后推荐</a:t>
          </a:r>
        </a:p>
      </dsp:txBody>
      <dsp:txXfrm>
        <a:off x="4163301" y="514093"/>
        <a:ext cx="1890822" cy="1134493"/>
      </dsp:txXfrm>
    </dsp:sp>
    <dsp:sp modelId="{6CE2D12F-620C-D94A-BD9F-C4802A7B5E4E}">
      <dsp:nvSpPr>
        <dsp:cNvPr id="0" name=""/>
        <dsp:cNvSpPr/>
      </dsp:nvSpPr>
      <dsp:spPr>
        <a:xfrm>
          <a:off x="6243206" y="514093"/>
          <a:ext cx="1890822" cy="113449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购买之后的推荐</a:t>
          </a:r>
        </a:p>
      </dsp:txBody>
      <dsp:txXfrm>
        <a:off x="6243206" y="514093"/>
        <a:ext cx="1890822" cy="1134493"/>
      </dsp:txXfrm>
    </dsp:sp>
    <dsp:sp modelId="{D2BB0830-6F4F-DD46-BF71-8BB44C50CD3C}">
      <dsp:nvSpPr>
        <dsp:cNvPr id="0" name=""/>
        <dsp:cNvSpPr/>
      </dsp:nvSpPr>
      <dsp:spPr>
        <a:xfrm>
          <a:off x="8323111" y="514093"/>
          <a:ext cx="1890822" cy="113449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sz="2200" kern="1200"/>
            <a:t>关注了某个用户之后的推荐</a:t>
          </a:r>
        </a:p>
      </dsp:txBody>
      <dsp:txXfrm>
        <a:off x="8323111" y="514093"/>
        <a:ext cx="1890822" cy="1134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#1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10080625" y="130810"/>
            <a:ext cx="1802130" cy="882015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svg"/><Relationship Id="rId7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9.png"/><Relationship Id="rId4" Type="http://schemas.openxmlformats.org/officeDocument/2006/relationships/image" Target="../media/image14.svg"/><Relationship Id="rId3" Type="http://schemas.openxmlformats.org/officeDocument/2006/relationships/image" Target="../media/image8.png"/><Relationship Id="rId2" Type="http://schemas.openxmlformats.org/officeDocument/2006/relationships/image" Target="../media/image13.sv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16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image" Target="../media/image18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tiff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833119" y="1122362"/>
            <a:ext cx="3200401" cy="23876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lang="zh-CN" altLang="zh-CN" sz="4100" b="1" dirty="0"/>
              <a:t>机器学习与推荐系统</a:t>
            </a:r>
            <a:r>
              <a:rPr lang="en-US" altLang="zh-CN" sz="4100" b="1" dirty="0" err="1"/>
              <a:t>OverView</a:t>
            </a:r>
            <a:r>
              <a:rPr lang="zh-CN" altLang="zh-CN" sz="4100" dirty="0"/>
              <a:t>  </a:t>
            </a:r>
            <a:r>
              <a:rPr dirty="0"/>
              <a:t>Lesson-0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开课吧人工智能学院</a:t>
            </a:r>
            <a:r>
              <a:rPr dirty="0" err="1"/>
              <a:t>课程组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2019.</a:t>
            </a:r>
            <a:r>
              <a:rPr lang="en-US" altLang="zh-CN" dirty="0"/>
              <a:t>9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机器学习的本质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50240" y="2076768"/>
            <a:ext cx="6111240" cy="3587466"/>
          </a:xfrm>
          <a:prstGeom prst="rect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CN" altLang="zh-CN" dirty="0"/>
              <a:t>机器学习就是利用数据，解决问题</a:t>
            </a:r>
            <a:endParaRPr lang="zh-CN" altLang="zh-CN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Using data to solve problems</a:t>
            </a:r>
            <a:endParaRPr lang="zh-CN" altLang="zh-CN" sz="32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32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9835" y="3714750"/>
            <a:ext cx="4413250" cy="2860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zh-CN" dirty="0">
                <a:solidFill>
                  <a:srgbClr val="0070C0"/>
                </a:solidFill>
              </a:rPr>
              <a:t>训练阶段：通过对数据的训练，创建一个预测模型并对其进行微调。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模型生成：预测模型可以从这些数据背后找出答案来，帮我们解决某个问题。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预测阶段：通过测试集完成模型评估，从而了解模型在测试集中的有效性。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过程中，预测模型会被不断改进和使用。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3590" y="3795395"/>
            <a:ext cx="6010275" cy="1561465"/>
            <a:chOff x="1939" y="8728"/>
            <a:chExt cx="9465" cy="2459"/>
          </a:xfrm>
        </p:grpSpPr>
        <p:grpSp>
          <p:nvGrpSpPr>
            <p:cNvPr id="11" name="组合 10"/>
            <p:cNvGrpSpPr/>
            <p:nvPr/>
          </p:nvGrpSpPr>
          <p:grpSpPr>
            <a:xfrm>
              <a:off x="1939" y="8728"/>
              <a:ext cx="3932" cy="2446"/>
              <a:chOff x="1939" y="8728"/>
              <a:chExt cx="3932" cy="244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Training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939" y="10063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Using data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012" y="8741"/>
              <a:ext cx="5392" cy="2446"/>
              <a:chOff x="1675" y="8728"/>
              <a:chExt cx="4196" cy="244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2239" y="8728"/>
                <a:ext cx="3632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Prediction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675" y="10063"/>
                <a:ext cx="4168" cy="1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45719" tIns="45719" rIns="45719" bIns="45719" numCol="1" spcCol="38100" rtlCol="0" anchor="t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0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alibri Light" panose="020F0302020204030204" charset="0"/>
                    <a:ea typeface="+mn-ea"/>
                    <a:cs typeface="Calibri Light" panose="020F0302020204030204" charset="0"/>
                    <a:sym typeface="Calibri" panose="020F0502020204030204"/>
                  </a:rPr>
                  <a:t>solve problems</a:t>
                </a:r>
                <a:endParaRPr kumimoji="0" lang="en-US" altLang="zh-CN" sz="4000" b="0" i="0" u="none" strike="noStrike" cap="none" spc="0" normalizeH="0" baseline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 Light" panose="020F0302020204030204" charset="0"/>
                  <a:ea typeface="+mn-ea"/>
                  <a:cs typeface="Calibri Light" panose="020F0302020204030204" charset="0"/>
                  <a:sym typeface="Calibri" panose="020F0502020204030204"/>
                </a:endParaRPr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>
                <a:off x="1946" y="9903"/>
                <a:ext cx="3625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图片 17" descr="469624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70825" y="1414145"/>
            <a:ext cx="643890" cy="643890"/>
          </a:xfrm>
          <a:prstGeom prst="rect">
            <a:avLst/>
          </a:prstGeom>
        </p:spPr>
      </p:pic>
      <p:pic>
        <p:nvPicPr>
          <p:cNvPr id="19" name="图片 18" descr="350542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9700" y="1376045"/>
            <a:ext cx="748665" cy="748665"/>
          </a:xfrm>
          <a:prstGeom prst="rect">
            <a:avLst/>
          </a:prstGeom>
        </p:spPr>
      </p:pic>
      <p:pic>
        <p:nvPicPr>
          <p:cNvPr id="20" name="图片 19" descr="348186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1785" y="2904490"/>
            <a:ext cx="671195" cy="671195"/>
          </a:xfrm>
          <a:prstGeom prst="rect">
            <a:avLst/>
          </a:prstGeom>
        </p:spPr>
      </p:pic>
      <p:pic>
        <p:nvPicPr>
          <p:cNvPr id="21" name="图片 20" descr="472121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28910" y="1297940"/>
            <a:ext cx="914400" cy="914400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85432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/>
          <p:nvPr/>
        </p:nvCxnSpPr>
        <p:spPr>
          <a:xfrm>
            <a:off x="9787890" y="1755140"/>
            <a:ext cx="448310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/>
          <p:cNvCxnSpPr/>
          <p:nvPr/>
        </p:nvCxnSpPr>
        <p:spPr>
          <a:xfrm>
            <a:off x="10788015" y="2096135"/>
            <a:ext cx="0" cy="466725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/>
          <p:cNvCxnSpPr/>
          <p:nvPr/>
        </p:nvCxnSpPr>
        <p:spPr>
          <a:xfrm flipH="1">
            <a:off x="9754235" y="3173095"/>
            <a:ext cx="481965" cy="0"/>
          </a:xfrm>
          <a:prstGeom prst="straightConnector1">
            <a:avLst/>
          </a:prstGeom>
          <a:noFill/>
          <a:ln w="38100" cap="flat">
            <a:solidFill>
              <a:srgbClr val="9E9E9E"/>
            </a:solidFill>
            <a:prstDash val="solid"/>
            <a:miter lim="8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/>
          <p:cNvSpPr txBox="1"/>
          <p:nvPr/>
        </p:nvSpPr>
        <p:spPr>
          <a:xfrm>
            <a:off x="7849870" y="1047750"/>
            <a:ext cx="74803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Data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905875" y="1038225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Training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365740" y="1047750"/>
            <a:ext cx="103949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Model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274300" y="2522220"/>
            <a:ext cx="1321435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Prediction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71460" y="2955290"/>
            <a:ext cx="1770380" cy="397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solve problems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应用场景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视频</a:t>
            </a:r>
            <a:endParaRPr lang="en-US" altLang="zh-CN" dirty="0"/>
          </a:p>
          <a:p>
            <a:r>
              <a:rPr lang="zh-CN" altLang="zh-CN" dirty="0"/>
              <a:t>教育</a:t>
            </a:r>
            <a:endParaRPr lang="en-US" altLang="zh-CN" dirty="0"/>
          </a:p>
          <a:p>
            <a:r>
              <a:rPr lang="zh-CN" altLang="zh-CN" dirty="0"/>
              <a:t>电商</a:t>
            </a:r>
            <a:endParaRPr lang="en-US" altLang="zh-CN" dirty="0"/>
          </a:p>
          <a:p>
            <a:r>
              <a:rPr lang="zh-CN" altLang="zh-CN" dirty="0"/>
              <a:t>金融</a:t>
            </a:r>
            <a:endParaRPr lang="en-US" altLang="zh-CN" dirty="0"/>
          </a:p>
          <a:p>
            <a:r>
              <a:rPr lang="zh-CN" altLang="zh-CN" dirty="0"/>
              <a:t>社交软件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6602985" y="832485"/>
            <a:ext cx="2577768" cy="23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602985" y="3305267"/>
            <a:ext cx="2626884" cy="316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72544" y="807286"/>
            <a:ext cx="2952883" cy="300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3472544" y="4070623"/>
            <a:ext cx="2952883" cy="171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9407427" y="807105"/>
            <a:ext cx="2901041" cy="2661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</a:t>
            </a:r>
            <a:r>
              <a:rPr lang="en-US" altLang="zh-CN" dirty="0"/>
              <a:t>7</a:t>
            </a:r>
            <a:r>
              <a:rPr lang="zh-CN" altLang="en-US" dirty="0"/>
              <a:t>个</a:t>
            </a:r>
            <a:r>
              <a:rPr lang="zh-CN" altLang="zh-CN" dirty="0"/>
              <a:t>步骤</a:t>
            </a:r>
            <a:endParaRPr lang="zh-CN" altLang="zh-CN" dirty="0"/>
          </a:p>
        </p:txBody>
      </p:sp>
      <p:graphicFrame>
        <p:nvGraphicFramePr>
          <p:cNvPr id="8" name="图示 7"/>
          <p:cNvGraphicFramePr/>
          <p:nvPr/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机器学习的步骤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：如何预测房价？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" y="2653665"/>
            <a:ext cx="4105275" cy="319024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5499735" y="2283460"/>
          <a:ext cx="568833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/>
                <a:gridCol w="2844165"/>
              </a:tblGrid>
              <a:tr h="5486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>
                          <a:ea typeface="宋体" panose="02010600030101010101" pitchFamily="2" charset="-122"/>
                        </a:rPr>
                        <a:t>房间大小</a:t>
                      </a:r>
                      <a:r>
                        <a:rPr lang="en-US" altLang="zh-CN" sz="3000">
                          <a:ea typeface="宋体" panose="02010600030101010101" pitchFamily="2" charset="-122"/>
                        </a:rPr>
                        <a:t>x</a:t>
                      </a:r>
                      <a:endParaRPr lang="en-US" altLang="zh-CN" sz="30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/>
                        <a:t>房价</a:t>
                      </a:r>
                      <a:r>
                        <a:rPr lang="en-US" altLang="zh-CN" sz="3000"/>
                        <a:t>y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50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82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80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118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100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>
                          <a:sym typeface="+mn-ea"/>
                        </a:rPr>
                        <a:t>172</a:t>
                      </a:r>
                      <a:endParaRPr lang="en-US" altLang="zh-CN" sz="30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200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302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30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  <a:endParaRPr lang="en-US" altLang="zh-CN" sz="30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638425"/>
            <a:ext cx="5267325" cy="294957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sz="9600" dirty="0"/>
              <a:t>训练是机器学习的主要步骤</a:t>
            </a:r>
            <a:endParaRPr lang="zh-CN" altLang="zh-CN" sz="9600" dirty="0"/>
          </a:p>
          <a:p>
            <a:pPr>
              <a:lnSpc>
                <a:spcPct val="170000"/>
              </a:lnSpc>
            </a:pPr>
            <a:r>
              <a:rPr lang="zh-CN" altLang="zh-CN" sz="9600" dirty="0"/>
              <a:t>针对预测房价这个例子，我们可以采用简单的线性模型：</a:t>
            </a:r>
            <a:r>
              <a:rPr lang="en-US" altLang="zh-CN" sz="9600" dirty="0"/>
              <a:t>y=</a:t>
            </a:r>
            <a:r>
              <a:rPr lang="en-US" altLang="zh-CN" sz="9600" dirty="0">
                <a:ea typeface="宋体" panose="02010600030101010101" pitchFamily="2" charset="-122"/>
              </a:rPr>
              <a:t>w</a:t>
            </a:r>
            <a:r>
              <a:rPr lang="en-US" altLang="zh-CN" sz="9600" dirty="0"/>
              <a:t>*x + b</a:t>
            </a:r>
            <a:endParaRPr lang="zh-CN" altLang="zh-CN" sz="96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115" y="2010410"/>
            <a:ext cx="3745230" cy="29102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H="1">
            <a:off x="6270625" y="2294255"/>
            <a:ext cx="3096895" cy="223012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连接符 6"/>
          <p:cNvCxnSpPr/>
          <p:nvPr/>
        </p:nvCxnSpPr>
        <p:spPr>
          <a:xfrm flipH="1">
            <a:off x="6270625" y="1883410"/>
            <a:ext cx="2249170" cy="264096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连接符 7"/>
          <p:cNvCxnSpPr/>
          <p:nvPr/>
        </p:nvCxnSpPr>
        <p:spPr>
          <a:xfrm flipH="1">
            <a:off x="6270625" y="3004820"/>
            <a:ext cx="3220720" cy="110871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2522887"/>
            <a:ext cx="4315460" cy="294957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在机器学习中，我们有非常多的</a:t>
            </a:r>
            <a:r>
              <a:rPr lang="en-US" altLang="zh-CN" dirty="0"/>
              <a:t>w</a:t>
            </a:r>
            <a:r>
              <a:rPr lang="zh-CN" altLang="zh-CN" dirty="0"/>
              <a:t>，因为我们有很多特征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这些特征值构成的矩阵，称之为权重矩阵</a:t>
            </a:r>
            <a:r>
              <a:rPr lang="en-US" altLang="zh-CN" dirty="0"/>
              <a:t> weights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同时，还存在偏差，称之为</a:t>
            </a:r>
            <a:r>
              <a:rPr lang="en-US" altLang="zh-CN" dirty="0"/>
              <a:t> biases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215" y="4631690"/>
            <a:ext cx="5467350" cy="581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65" y="5379720"/>
            <a:ext cx="2691130" cy="633095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5800725" y="1776095"/>
          <a:ext cx="5688330" cy="2545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055"/>
                <a:gridCol w="948056"/>
                <a:gridCol w="928370"/>
                <a:gridCol w="967739"/>
                <a:gridCol w="948055"/>
                <a:gridCol w="948055"/>
              </a:tblGrid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  <a:sym typeface="+mn-ea"/>
                        </a:rPr>
                        <a:t>房间大小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区域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周围绿化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zh-CN" sz="1800">
                          <a:ea typeface="宋体" panose="02010600030101010101" pitchFamily="2" charset="-122"/>
                        </a:rPr>
                        <a:t>周边配套</a:t>
                      </a:r>
                      <a:endParaRPr lang="zh-CN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房型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/>
                        <a:t>房价</a:t>
                      </a:r>
                      <a:r>
                        <a:rPr lang="en-US" altLang="zh-CN" sz="1800"/>
                        <a:t>y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50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style1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82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80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通州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A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style1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118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100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朝阳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B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style2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172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200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ea typeface="宋体" panose="02010600030101010101" pitchFamily="2" charset="-122"/>
                        </a:rPr>
                        <a:t>海淀</a:t>
                      </a:r>
                      <a:endParaRPr lang="zh-CN" altLang="en-US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C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style3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302</a:t>
                      </a:r>
                      <a:endParaRPr lang="en-US" altLang="zh-CN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18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/>
                        <a:t>……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机器学习的训练过程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5494020" cy="447157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dirty="0"/>
              <a:t>机器学习的过程，就是在搜索空间中对</a:t>
            </a:r>
            <a:r>
              <a:rPr lang="en-US" altLang="zh-CN" dirty="0"/>
              <a:t>W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进行搜索的过程，使得模型的准确率达到某个标准。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一个训练步骤</a:t>
            </a:r>
            <a:r>
              <a:rPr lang="en-US" altLang="zh-CN" dirty="0"/>
              <a:t>(training step)</a:t>
            </a:r>
            <a:r>
              <a:rPr lang="zh-CN" altLang="zh-CN" dirty="0"/>
              <a:t>，称之为一次迭代。目的在于更新权重和变量。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通过多次迭代，我们对模型进行不断的更新。就好像是在数据中进行线性拟合，最终房价的预测。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6775754" y="1830429"/>
            <a:ext cx="3928110" cy="287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：什么是回归问题，什么是分类问题？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8" name="Content Placeholder 2"/>
          <p:cNvSpPr txBox="1">
            <a:spLocks noGrp="1"/>
          </p:cNvSpPr>
          <p:nvPr/>
        </p:nvSpPr>
        <p:spPr>
          <a:xfrm>
            <a:off x="834390" y="2595245"/>
            <a:ext cx="9098279" cy="4579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en-US" altLang="zh-CN" dirty="0"/>
              <a:t>Thinking</a:t>
            </a:r>
            <a:r>
              <a:rPr lang="zh-CN" altLang="zh-CN" dirty="0"/>
              <a:t>：什么是线性回归，什么是逻辑回归？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152255" cy="11106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判断一个问题是分类，还是回归：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输出的数据类型：离散 </a:t>
            </a:r>
            <a:r>
              <a:rPr lang="en-US" altLang="zh-CN" dirty="0"/>
              <a:t>or </a:t>
            </a:r>
            <a:r>
              <a:rPr lang="zh-CN" altLang="zh-CN" dirty="0">
                <a:ea typeface="宋体" panose="02010600030101010101" pitchFamily="2" charset="-122"/>
              </a:rPr>
              <a:t>连续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868045" y="3330575"/>
            <a:ext cx="8997315" cy="5861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线性回归：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490" y="2590800"/>
            <a:ext cx="3781425" cy="2609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795" y="5139055"/>
            <a:ext cx="1695450" cy="676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30" y="3745865"/>
            <a:ext cx="5467350" cy="581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85" y="4326890"/>
            <a:ext cx="2691130" cy="63309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 noGrp="1"/>
          </p:cNvSpPr>
          <p:nvPr/>
        </p:nvSpPr>
        <p:spPr>
          <a:xfrm>
            <a:off x="868045" y="5200650"/>
            <a:ext cx="8997315" cy="1442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r>
              <a:rPr lang="zh-CN" altLang="zh-CN" dirty="0"/>
              <a:t>逻辑回归：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使用</a:t>
            </a:r>
            <a:r>
              <a:rPr lang="en-US" altLang="zh-CN" dirty="0"/>
              <a:t>sigmod</a:t>
            </a:r>
            <a:r>
              <a:rPr lang="zh-CN" altLang="zh-CN" dirty="0">
                <a:ea typeface="宋体" panose="02010600030101010101" pitchFamily="2" charset="-122"/>
              </a:rPr>
              <a:t>函数，</a:t>
            </a:r>
            <a:r>
              <a:rPr lang="zh-CN" altLang="zh-CN" dirty="0"/>
              <a:t>实际上是分类算法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Self-introduction</a:t>
            </a:r>
            <a:endParaRPr dirty="0"/>
          </a:p>
        </p:txBody>
      </p:sp>
      <p:sp>
        <p:nvSpPr>
          <p:cNvPr id="11" name="íś1ïďè"/>
          <p:cNvSpPr txBox="1"/>
          <p:nvPr/>
        </p:nvSpPr>
        <p:spPr>
          <a:xfrm>
            <a:off x="832485" y="1823720"/>
            <a:ext cx="5215890" cy="241935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/>
              <a:t>和计算机、算法相关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10</a:t>
            </a:r>
            <a:r>
              <a:rPr lang="zh-CN" altLang="zh-CN" sz="2000" dirty="0"/>
              <a:t>岁，清华计算机博士，</a:t>
            </a:r>
            <a:r>
              <a:rPr lang="en-US" altLang="zh-CN" sz="2000" dirty="0"/>
              <a:t>NOI</a:t>
            </a:r>
            <a:r>
              <a:rPr lang="zh-CN" altLang="zh-CN" sz="2000" dirty="0"/>
              <a:t>，</a:t>
            </a:r>
            <a:r>
              <a:rPr lang="en-US" altLang="zh-CN" sz="2000" dirty="0"/>
              <a:t>ACM</a:t>
            </a:r>
            <a:r>
              <a:rPr lang="zh-CN" altLang="zh-CN" sz="2000" dirty="0"/>
              <a:t>比赛，</a:t>
            </a:r>
            <a:r>
              <a:rPr lang="en-US" altLang="zh-CN" sz="2000" dirty="0"/>
              <a:t>ACM</a:t>
            </a:r>
            <a:r>
              <a:rPr lang="zh-CN" altLang="zh-CN" sz="2000" dirty="0"/>
              <a:t>，</a:t>
            </a:r>
            <a:r>
              <a:rPr lang="en-US" altLang="zh-CN" sz="2000" dirty="0"/>
              <a:t>IEEE</a:t>
            </a:r>
            <a:r>
              <a:rPr lang="zh-CN" altLang="zh-CN" sz="2000" dirty="0"/>
              <a:t>，中国人工智能协会，</a:t>
            </a:r>
            <a:r>
              <a:rPr lang="en-US" altLang="zh-CN" sz="2000" dirty="0"/>
              <a:t>CCF</a:t>
            </a:r>
            <a:r>
              <a:rPr lang="zh-CN" altLang="zh-CN" sz="2000" dirty="0"/>
              <a:t>）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和培训、企业服务相关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（专栏付费订阅人数超过</a:t>
            </a:r>
            <a:r>
              <a:rPr lang="en-US" altLang="zh-CN" sz="2000" dirty="0"/>
              <a:t>2.3</a:t>
            </a:r>
            <a:r>
              <a:rPr lang="zh-CN" altLang="zh-CN" sz="2000" dirty="0"/>
              <a:t>万，企业客户包括：腾讯视频，易车，汽车之家，京东，蚂蚁金服，美的等）</a:t>
            </a:r>
            <a:endParaRPr lang="zh-CN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2155" y="1560195"/>
            <a:ext cx="3530600" cy="46932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>
            <p:custDataLst>
              <p:tags r:id="rId1"/>
            </p:custDataLst>
          </p:nvPr>
        </p:nvSpPr>
        <p:spPr>
          <a:xfrm>
            <a:off x="3056502" y="2904657"/>
            <a:ext cx="5755818" cy="42864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机器学习的模型选择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57994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：如何判断杯子里盛的是水，还是饮料？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2844800" y="4775349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颜色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552684" y="3298652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糖分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5409933" y="2856706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泡沫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7577492" y="3181968"/>
            <a:ext cx="707884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粘稠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695195" y="4541981"/>
            <a:ext cx="518730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……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930" y="4168775"/>
            <a:ext cx="1292860" cy="1423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680" y="3953510"/>
            <a:ext cx="1257300" cy="1638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graphicFrame>
        <p:nvGraphicFramePr>
          <p:cNvPr id="2" name="表格 1"/>
          <p:cNvGraphicFramePr/>
          <p:nvPr/>
        </p:nvGraphicFramePr>
        <p:xfrm>
          <a:off x="1828800" y="2247900"/>
          <a:ext cx="8532495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165"/>
                <a:gridCol w="2844165"/>
                <a:gridCol w="2844165"/>
              </a:tblGrid>
              <a:tr h="54864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Color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S</a:t>
                      </a:r>
                      <a:r>
                        <a:rPr lang="zh-CN" altLang="en-US" sz="3000"/>
                        <a:t>ugar</a:t>
                      </a:r>
                      <a:endParaRPr lang="zh-CN" altLang="en-US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C</a:t>
                      </a:r>
                      <a:r>
                        <a:rPr lang="zh-CN" altLang="en-US" sz="3000"/>
                        <a:t>lassification</a:t>
                      </a:r>
                      <a:endParaRPr lang="zh-CN" altLang="en-US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252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0.1%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210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4%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/>
                        <a:t>beverage</a:t>
                      </a:r>
                      <a:endParaRPr lang="zh-CN" altLang="en-US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150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8%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3000">
                          <a:sym typeface="+mn-ea"/>
                        </a:rPr>
                        <a:t>beverage</a:t>
                      </a:r>
                      <a:endParaRPr lang="zh-CN" altLang="en-US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250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0.5%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water</a:t>
                      </a:r>
                      <a:endParaRPr lang="en-US" altLang="zh-CN" sz="3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>
                          <a:ea typeface="宋体" panose="02010600030101010101" pitchFamily="2" charset="-122"/>
                        </a:rPr>
                        <a:t>……</a:t>
                      </a:r>
                      <a:endParaRPr lang="en-US" altLang="zh-CN" sz="3000"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  <a:endParaRPr lang="en-US" altLang="zh-CN" sz="3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3000"/>
                        <a:t>……</a:t>
                      </a:r>
                      <a:endParaRPr lang="en-US" altLang="zh-CN" sz="3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28800" y="5902325"/>
            <a:ext cx="72434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可见光的波长为400～760nm，白色是包含光谱中所有颜色的集合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因此采用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Color</a:t>
            </a:r>
            <a:r>
              <a:rPr kumimoji="0" lang="zh-CN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Calibri" panose="020F0502020204030204"/>
              </a:rPr>
              <a:t>这里采用颜色值</a:t>
            </a:r>
            <a:endParaRPr kumimoji="0" lang="zh-CN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机器学习的模型选择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0995" y="1999615"/>
            <a:ext cx="3743325" cy="2543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45" y="2409825"/>
            <a:ext cx="2457450" cy="2038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ym typeface="+mn-ea"/>
              </a:rPr>
              <a:t>机器学习的特征构造</a:t>
            </a:r>
            <a:endParaRPr lang="zh-CN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5665" y="2376805"/>
            <a:ext cx="7572375" cy="2105025"/>
          </a:xfrm>
          <a:prstGeom prst="rect">
            <a:avLst/>
          </a:prstGeom>
        </p:spPr>
      </p:pic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81990" y="1443355"/>
            <a:ext cx="9152255" cy="828675"/>
          </a:xfrm>
          <a:prstGeom prst="rect">
            <a:avLst/>
          </a:prstGeo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>
                <a:sym typeface="Calibri" panose="020F0502020204030204"/>
              </a:rPr>
              <a:t>如何用线性回归模型拟合非线性关系</a:t>
            </a:r>
            <a:endParaRPr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机器学习的评估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/>
              <a:t>对数据的评估有多种方式：</a:t>
            </a:r>
            <a:endParaRPr lang="zh-CN" altLang="zh-CN" dirty="0"/>
          </a:p>
          <a:p>
            <a:r>
              <a:rPr lang="zh-CN" altLang="zh-CN" dirty="0"/>
              <a:t>我们通过会选择一部分数据作为测试集，比如</a:t>
            </a:r>
            <a:r>
              <a:rPr lang="en-US" altLang="zh-CN" dirty="0"/>
              <a:t>20%</a:t>
            </a:r>
            <a:r>
              <a:rPr lang="zh-CN" altLang="zh-CN" dirty="0"/>
              <a:t>或者</a:t>
            </a:r>
            <a:r>
              <a:rPr lang="en-US" altLang="zh-CN" dirty="0"/>
              <a:t>10%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714875" y="3025775"/>
            <a:ext cx="2880360" cy="203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超参数调整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我们还可以对模型中的参数进行调整，比如</a:t>
            </a:r>
            <a:r>
              <a:rPr lang="en-US" altLang="zh-CN" dirty="0"/>
              <a:t>epoch</a:t>
            </a:r>
            <a:r>
              <a:rPr lang="zh-CN" altLang="zh-CN" dirty="0"/>
              <a:t>的次数，学习率等。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这些参数通常被称为超参数。调整超参数的过程比起科学更像是艺术。这是实验性的过程，并很大程度上取决于具体的数据集、模型和训练过程。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机器学习的模型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                                 </a:t>
            </a:r>
            <a:r>
              <a:rPr lang="en-US" altLang="zh-CN" dirty="0"/>
              <a:t>——10</a:t>
            </a:r>
            <a:r>
              <a:rPr lang="zh-CN" altLang="zh-CN" dirty="0"/>
              <a:t>大经典模型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分类算法：</a:t>
            </a:r>
            <a:r>
              <a:rPr lang="en-US" altLang="zh-CN" dirty="0"/>
              <a:t>C4.5</a:t>
            </a:r>
            <a:r>
              <a:rPr lang="zh-CN" altLang="zh-CN" dirty="0"/>
              <a:t>，朴素贝叶斯（</a:t>
            </a:r>
            <a:r>
              <a:rPr lang="en-US" altLang="zh-CN" dirty="0"/>
              <a:t>Naive Bayes</a:t>
            </a:r>
            <a:r>
              <a:rPr lang="zh-CN" altLang="zh-CN" dirty="0"/>
              <a:t>），</a:t>
            </a:r>
            <a:r>
              <a:rPr lang="en-US" altLang="zh-CN" dirty="0"/>
              <a:t>SVM</a:t>
            </a:r>
            <a:r>
              <a:rPr lang="zh-CN" altLang="zh-CN" dirty="0"/>
              <a:t>，</a:t>
            </a:r>
            <a:r>
              <a:rPr lang="en-US" altLang="zh-CN" dirty="0"/>
              <a:t>KNN</a:t>
            </a:r>
            <a:r>
              <a:rPr lang="zh-CN" altLang="zh-CN" dirty="0"/>
              <a:t>，</a:t>
            </a:r>
            <a:r>
              <a:rPr lang="en-US" altLang="zh-CN" dirty="0" err="1"/>
              <a:t>Adaboost</a:t>
            </a:r>
            <a:r>
              <a:rPr lang="zh-CN" altLang="zh-CN" dirty="0"/>
              <a:t>，</a:t>
            </a:r>
            <a:r>
              <a:rPr lang="en-US" altLang="zh-CN" dirty="0"/>
              <a:t>CART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聚类算法：</a:t>
            </a:r>
            <a:r>
              <a:rPr lang="en-US" altLang="zh-CN" dirty="0"/>
              <a:t>K-Means</a:t>
            </a:r>
            <a:r>
              <a:rPr lang="zh-CN" altLang="zh-CN" dirty="0"/>
              <a:t>，</a:t>
            </a:r>
            <a:r>
              <a:rPr lang="en-US" altLang="zh-CN" dirty="0"/>
              <a:t>EM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关联分析：</a:t>
            </a:r>
            <a:r>
              <a:rPr lang="en-US" altLang="zh-CN" dirty="0" err="1"/>
              <a:t>Apriori</a:t>
            </a:r>
            <a:endParaRPr lang="zh-CN" altLang="zh-CN" dirty="0"/>
          </a:p>
          <a:p>
            <a:pPr lvl="0">
              <a:lnSpc>
                <a:spcPct val="150000"/>
              </a:lnSpc>
            </a:pPr>
            <a:r>
              <a:rPr lang="zh-CN" altLang="zh-CN" dirty="0"/>
              <a:t>连接分析：</a:t>
            </a:r>
            <a:r>
              <a:rPr lang="en-US" altLang="zh-CN" dirty="0"/>
              <a:t>PageRank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机器学习工具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有很多机器学习工具可供选择，课程主要使用</a:t>
            </a:r>
            <a:r>
              <a:rPr lang="en-US" altLang="zh-CN" dirty="0"/>
              <a:t>Python</a:t>
            </a:r>
            <a:r>
              <a:rPr lang="zh-CN" altLang="zh-CN" dirty="0"/>
              <a:t>，已经是数据分析的首选语言。</a:t>
            </a:r>
            <a:endParaRPr lang="zh-CN" altLang="zh-CN" dirty="0"/>
          </a:p>
          <a:p>
            <a:pPr marL="0" indent="-38100" algn="ctr">
              <a:lnSpc>
                <a:spcPct val="150000"/>
              </a:lnSpc>
              <a:buNone/>
            </a:pPr>
            <a:r>
              <a:rPr lang="en-US" altLang="zh-CN" dirty="0"/>
              <a:t>Python</a:t>
            </a:r>
            <a:r>
              <a:rPr lang="zh-CN" altLang="zh-CN" dirty="0"/>
              <a:t>中的工具</a:t>
            </a:r>
            <a:r>
              <a:rPr lang="zh-CN" altLang="en-US" dirty="0"/>
              <a:t>：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 err="1"/>
              <a:t>Numpy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/>
              <a:t>Pandas</a:t>
            </a:r>
            <a:endParaRPr lang="zh-CN" altLang="zh-CN" dirty="0"/>
          </a:p>
          <a:p>
            <a:pPr algn="ctr">
              <a:lnSpc>
                <a:spcPct val="150000"/>
              </a:lnSpc>
            </a:pPr>
            <a:r>
              <a:rPr lang="en-US" altLang="zh-CN" dirty="0" err="1"/>
              <a:t>Sklearn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机器学习算法工具</a:t>
            </a:r>
            <a:r>
              <a:rPr lang="zh-CN" altLang="en-US" dirty="0"/>
              <a:t>包</a:t>
            </a:r>
            <a:endParaRPr lang="zh-CN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36713" y="1862126"/>
          <a:ext cx="11449878" cy="425395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3760644"/>
                <a:gridCol w="7689234"/>
              </a:tblGrid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算法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工具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决策树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sklearn.tree import DecisionTreeClassifier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朴素贝叶斯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sklearn.naive_bayes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sz="1800" kern="100" dirty="0" err="1">
                          <a:effectLst/>
                        </a:rPr>
                        <a:t>MultinomialNB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SVM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sklearn.svm import SVC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KNN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sklearn.neighbors import KNeighborsClassifier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Adaboost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sklearn.ensemble import  AdaBoostClassifier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K-Means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sklearn.cluster import KMeans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from sklearn.mixture import GMM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Apriori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from </a:t>
                      </a:r>
                      <a:r>
                        <a:rPr lang="en-US" sz="1800" kern="100" dirty="0" err="1">
                          <a:effectLst/>
                        </a:rPr>
                        <a:t>efficient_apriori</a:t>
                      </a:r>
                      <a:r>
                        <a:rPr lang="en-US" sz="1800" kern="100" dirty="0">
                          <a:effectLst/>
                        </a:rPr>
                        <a:t> import </a:t>
                      </a:r>
                      <a:r>
                        <a:rPr lang="en-US" sz="1800" kern="100" dirty="0" err="1">
                          <a:effectLst/>
                        </a:rPr>
                        <a:t>apriori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  <a:tr h="4253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PageRank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import </a:t>
                      </a:r>
                      <a:r>
                        <a:rPr lang="en-US" sz="1800" kern="100" dirty="0" err="1">
                          <a:effectLst/>
                        </a:rPr>
                        <a:t>networkx</a:t>
                      </a:r>
                      <a:r>
                        <a:rPr lang="en-US" sz="1800" kern="100" dirty="0">
                          <a:effectLst/>
                        </a:rPr>
                        <a:t> as </a:t>
                      </a:r>
                      <a:r>
                        <a:rPr lang="en-US" sz="1800" kern="100" dirty="0" err="1">
                          <a:effectLst/>
                        </a:rPr>
                        <a:t>nx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2901" marR="132901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2800" dirty="0"/>
              <a:t>例子：</a:t>
            </a:r>
            <a:r>
              <a:rPr lang="zh-CN" altLang="zh-CN" sz="2800" dirty="0"/>
              <a:t>使用</a:t>
            </a:r>
            <a:r>
              <a:rPr lang="en-US" altLang="zh-CN" sz="2800" dirty="0"/>
              <a:t>LogisticRegression</a:t>
            </a:r>
            <a:r>
              <a:rPr lang="zh-CN" altLang="zh-CN" sz="2800" dirty="0"/>
              <a:t>对</a:t>
            </a:r>
            <a:r>
              <a:rPr lang="en-US" altLang="zh-CN" sz="2800" dirty="0"/>
              <a:t>MNIST</a:t>
            </a:r>
            <a:r>
              <a:rPr lang="zh-CN" altLang="zh-CN" sz="2800" dirty="0"/>
              <a:t>手写数字进行识别</a:t>
            </a:r>
            <a:endParaRPr lang="zh-CN" altLang="zh-CN" sz="2800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690688"/>
            <a:ext cx="10515600" cy="44715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MNIST </a:t>
            </a:r>
            <a:r>
              <a:rPr lang="zh-CN" altLang="zh-CN" dirty="0"/>
              <a:t>数据集是经典的手写数字识别数据集，每个样本</a:t>
            </a:r>
            <a:r>
              <a:rPr lang="en-US" altLang="zh-CN" dirty="0"/>
              <a:t>28*28</a:t>
            </a:r>
            <a:endParaRPr lang="en-US" altLang="zh-CN" dirty="0"/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r>
              <a:rPr lang="zh-CN" altLang="zh-CN" dirty="0"/>
              <a:t>精简版</a:t>
            </a:r>
            <a:r>
              <a:rPr lang="en-US" altLang="zh-CN" dirty="0"/>
              <a:t>MNIST</a:t>
            </a:r>
            <a:r>
              <a:rPr lang="zh-CN" altLang="zh-CN" dirty="0"/>
              <a:t>：一共</a:t>
            </a:r>
            <a:r>
              <a:rPr lang="en-US" altLang="zh-CN" dirty="0"/>
              <a:t>1797</a:t>
            </a:r>
            <a:r>
              <a:rPr lang="zh-CN" altLang="zh-CN" dirty="0"/>
              <a:t>个样本，每个样本</a:t>
            </a:r>
            <a:r>
              <a:rPr lang="en-US" altLang="zh-CN" dirty="0"/>
              <a:t>8*8</a:t>
            </a:r>
            <a:r>
              <a:rPr lang="zh-CN" altLang="zh-CN" dirty="0"/>
              <a:t>，</a:t>
            </a:r>
            <a:r>
              <a:rPr lang="en-US" altLang="zh-CN" dirty="0" err="1"/>
              <a:t>sklearn</a:t>
            </a:r>
            <a:r>
              <a:rPr lang="zh-CN" altLang="zh-CN" dirty="0"/>
              <a:t>自带</a:t>
            </a:r>
            <a:endParaRPr lang="zh-CN" altLang="zh-CN" dirty="0"/>
          </a:p>
          <a:p>
            <a:r>
              <a:rPr lang="zh-CN" altLang="zh-CN" dirty="0"/>
              <a:t>完整版</a:t>
            </a:r>
            <a:r>
              <a:rPr lang="en-US" altLang="zh-CN" dirty="0"/>
              <a:t>MNIST</a:t>
            </a:r>
            <a:r>
              <a:rPr lang="zh-CN" altLang="zh-CN" dirty="0"/>
              <a:t>：一共</a:t>
            </a:r>
            <a:r>
              <a:rPr lang="en-US" altLang="zh-CN" dirty="0"/>
              <a:t>6</a:t>
            </a:r>
            <a:r>
              <a:rPr lang="zh-CN" altLang="zh-CN" dirty="0"/>
              <a:t>万个样本（</a:t>
            </a:r>
            <a:r>
              <a:rPr lang="en-US" altLang="zh-CN" dirty="0"/>
              <a:t>5</a:t>
            </a:r>
            <a:r>
              <a:rPr lang="zh-CN" altLang="zh-CN" dirty="0"/>
              <a:t>万个训练，</a:t>
            </a:r>
            <a:r>
              <a:rPr lang="en-US" altLang="zh-CN" dirty="0"/>
              <a:t>1</a:t>
            </a:r>
            <a:r>
              <a:rPr lang="zh-CN" altLang="zh-CN" dirty="0"/>
              <a:t>万个测试），每个样本</a:t>
            </a:r>
            <a:r>
              <a:rPr lang="en-US" altLang="zh-CN" dirty="0"/>
              <a:t>28*28</a:t>
            </a:r>
            <a:endParaRPr lang="zh-CN" altLang="zh-CN" dirty="0"/>
          </a:p>
          <a:p>
            <a:r>
              <a:rPr lang="en-US" altLang="zh-CN" dirty="0"/>
              <a:t>http://</a:t>
            </a:r>
            <a:r>
              <a:rPr lang="en-US" altLang="zh-CN" dirty="0" err="1"/>
              <a:t>deeplearning.net</a:t>
            </a:r>
            <a:r>
              <a:rPr lang="en-US" altLang="zh-CN" dirty="0"/>
              <a:t>/data/</a:t>
            </a:r>
            <a:r>
              <a:rPr lang="en-US" altLang="zh-CN" dirty="0" err="1"/>
              <a:t>mnist</a:t>
            </a:r>
            <a:r>
              <a:rPr lang="en-US" altLang="zh-CN" dirty="0"/>
              <a:t>/</a:t>
            </a:r>
            <a:r>
              <a:rPr lang="en-US" altLang="zh-CN" dirty="0" err="1"/>
              <a:t>mnist.pkl.gz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3745706" y="2782128"/>
            <a:ext cx="4700588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2800" dirty="0"/>
              <a:t>例子：</a:t>
            </a:r>
            <a:r>
              <a:rPr lang="zh-CN" altLang="zh-CN" sz="2800" dirty="0"/>
              <a:t>使用</a:t>
            </a:r>
            <a:r>
              <a:rPr lang="en-US" altLang="zh-CN" sz="2800" dirty="0"/>
              <a:t>LogisticRegression</a:t>
            </a:r>
            <a:r>
              <a:rPr lang="zh-CN" altLang="zh-CN" sz="2800" dirty="0"/>
              <a:t>对</a:t>
            </a:r>
            <a:r>
              <a:rPr lang="en-US" altLang="zh-CN" sz="2800" dirty="0"/>
              <a:t>MNIST</a:t>
            </a:r>
            <a:r>
              <a:rPr lang="zh-CN" altLang="zh-CN" sz="2800" dirty="0"/>
              <a:t>手写数字进行识别</a:t>
            </a:r>
            <a:endParaRPr lang="zh-CN" altLang="zh-CN" sz="2800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1282065"/>
            <a:ext cx="5293995" cy="488061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en-US" altLang="zh-CN" sz="800" dirty="0"/>
              <a:t># </a:t>
            </a:r>
            <a:r>
              <a:rPr lang="zh-CN" altLang="zh-CN" sz="800" dirty="0"/>
              <a:t>使用</a:t>
            </a:r>
            <a:r>
              <a:rPr lang="en-US" altLang="zh-CN" sz="800" dirty="0"/>
              <a:t>LR</a:t>
            </a:r>
            <a:r>
              <a:rPr lang="zh-CN" altLang="zh-CN" sz="800" dirty="0"/>
              <a:t>对手写数字分类</a:t>
            </a:r>
            <a:endParaRPr lang="zh-CN" altLang="zh-CN" sz="800" dirty="0"/>
          </a:p>
          <a:p>
            <a:r>
              <a:rPr lang="en-US" altLang="zh-CN" sz="800" dirty="0"/>
              <a:t>from </a:t>
            </a:r>
            <a:r>
              <a:rPr lang="en-US" altLang="zh-CN" sz="800" dirty="0" err="1"/>
              <a:t>sklearn.model_selection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train_test_split</a:t>
            </a:r>
            <a:endParaRPr lang="zh-CN" altLang="zh-CN" sz="800" dirty="0"/>
          </a:p>
          <a:p>
            <a:r>
              <a:rPr lang="en-US" altLang="zh-CN" sz="800" dirty="0"/>
              <a:t>from </a:t>
            </a:r>
            <a:r>
              <a:rPr lang="en-US" altLang="zh-CN" sz="800" dirty="0" err="1"/>
              <a:t>sklearn</a:t>
            </a:r>
            <a:r>
              <a:rPr lang="en-US" altLang="zh-CN" sz="800" dirty="0"/>
              <a:t> import preprocessing</a:t>
            </a:r>
            <a:endParaRPr lang="zh-CN" altLang="zh-CN" sz="800" dirty="0"/>
          </a:p>
          <a:p>
            <a:r>
              <a:rPr lang="en-US" altLang="zh-CN" sz="800" dirty="0"/>
              <a:t>from </a:t>
            </a:r>
            <a:r>
              <a:rPr lang="en-US" altLang="zh-CN" sz="800" dirty="0" err="1"/>
              <a:t>sklearn.metrics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accuracy_score</a:t>
            </a:r>
            <a:endParaRPr lang="zh-CN" altLang="zh-CN" sz="800" dirty="0"/>
          </a:p>
          <a:p>
            <a:r>
              <a:rPr lang="en-US" altLang="zh-CN" sz="800" dirty="0"/>
              <a:t>from </a:t>
            </a:r>
            <a:r>
              <a:rPr lang="en-US" altLang="zh-CN" sz="800" dirty="0" err="1"/>
              <a:t>sklearn.datasets</a:t>
            </a:r>
            <a:r>
              <a:rPr lang="en-US" altLang="zh-CN" sz="800" dirty="0"/>
              <a:t> import </a:t>
            </a:r>
            <a:r>
              <a:rPr lang="en-US" altLang="zh-CN" sz="800" dirty="0" err="1"/>
              <a:t>load_digits</a:t>
            </a:r>
            <a:endParaRPr lang="zh-CN" altLang="zh-CN" sz="800" dirty="0"/>
          </a:p>
          <a:p>
            <a:r>
              <a:rPr lang="en-US" altLang="zh-CN" sz="800" dirty="0"/>
              <a:t>from </a:t>
            </a:r>
            <a:r>
              <a:rPr lang="en-US" altLang="zh-CN" sz="800" dirty="0" err="1"/>
              <a:t>sklearn.svm</a:t>
            </a:r>
            <a:r>
              <a:rPr lang="en-US" altLang="zh-CN" sz="800" dirty="0"/>
              <a:t> import SVC</a:t>
            </a:r>
            <a:endParaRPr lang="zh-CN" altLang="zh-CN" sz="800" dirty="0"/>
          </a:p>
          <a:p>
            <a:r>
              <a:rPr lang="en-US" altLang="zh-CN" sz="800" dirty="0"/>
              <a:t> </a:t>
            </a:r>
            <a:endParaRPr lang="zh-CN" altLang="zh-CN" sz="800" dirty="0"/>
          </a:p>
          <a:p>
            <a:r>
              <a:rPr lang="en-US" altLang="zh-CN" sz="800" dirty="0"/>
              <a:t># </a:t>
            </a:r>
            <a:r>
              <a:rPr lang="zh-CN" altLang="zh-CN" sz="800" dirty="0"/>
              <a:t>加载数据</a:t>
            </a:r>
            <a:endParaRPr lang="zh-CN" altLang="zh-CN" sz="800" dirty="0"/>
          </a:p>
          <a:p>
            <a:r>
              <a:rPr lang="en-US" altLang="zh-CN" sz="800" dirty="0"/>
              <a:t>digits = </a:t>
            </a:r>
            <a:r>
              <a:rPr lang="en-US" altLang="zh-CN" sz="800" dirty="0" err="1"/>
              <a:t>load_digits</a:t>
            </a:r>
            <a:r>
              <a:rPr lang="en-US" altLang="zh-CN" sz="800" dirty="0"/>
              <a:t>()</a:t>
            </a:r>
            <a:endParaRPr lang="zh-CN" altLang="zh-CN" sz="800" dirty="0"/>
          </a:p>
          <a:p>
            <a:r>
              <a:rPr lang="en-US" altLang="zh-CN" sz="800" dirty="0"/>
              <a:t>data = </a:t>
            </a:r>
            <a:r>
              <a:rPr lang="en-US" altLang="zh-CN" sz="800" dirty="0" err="1"/>
              <a:t>digits.data</a:t>
            </a:r>
            <a:endParaRPr lang="zh-CN" altLang="zh-CN" sz="800" dirty="0"/>
          </a:p>
          <a:p>
            <a:r>
              <a:rPr lang="en-US" altLang="zh-CN" sz="800" dirty="0"/>
              <a:t> </a:t>
            </a:r>
            <a:endParaRPr lang="zh-CN" altLang="zh-CN" sz="800" dirty="0"/>
          </a:p>
          <a:p>
            <a:r>
              <a:rPr lang="en-US" altLang="zh-CN" sz="800" dirty="0"/>
              <a:t># </a:t>
            </a:r>
            <a:r>
              <a:rPr lang="zh-CN" altLang="zh-CN" sz="800" dirty="0"/>
              <a:t>分割数据，将</a:t>
            </a:r>
            <a:r>
              <a:rPr lang="en-US" altLang="zh-CN" sz="800" dirty="0"/>
              <a:t>25%</a:t>
            </a:r>
            <a:r>
              <a:rPr lang="zh-CN" altLang="zh-CN" sz="800" dirty="0"/>
              <a:t>的数据作为测试集，其余作为训练集</a:t>
            </a:r>
            <a:endParaRPr lang="zh-CN" altLang="zh-CN" sz="800" dirty="0"/>
          </a:p>
          <a:p>
            <a:r>
              <a:rPr lang="en-US" altLang="zh-CN" sz="800" dirty="0" err="1"/>
              <a:t>train_x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test_x</a:t>
            </a:r>
            <a:r>
              <a:rPr lang="en-US" altLang="zh-CN" sz="800" dirty="0"/>
              <a:t>, </a:t>
            </a:r>
            <a:r>
              <a:rPr lang="en-US" altLang="zh-CN" sz="800" dirty="0" err="1"/>
              <a:t>train_y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test_y</a:t>
            </a:r>
            <a:r>
              <a:rPr lang="en-US" altLang="zh-CN" sz="800" dirty="0"/>
              <a:t> = </a:t>
            </a:r>
            <a:r>
              <a:rPr lang="en-US" altLang="zh-CN" sz="800" dirty="0" err="1"/>
              <a:t>train_test_split</a:t>
            </a:r>
            <a:r>
              <a:rPr lang="en-US" altLang="zh-CN" sz="800" dirty="0"/>
              <a:t>(data, </a:t>
            </a:r>
            <a:r>
              <a:rPr lang="en-US" altLang="zh-CN" sz="800" dirty="0" err="1"/>
              <a:t>digits.target</a:t>
            </a:r>
            <a:r>
              <a:rPr lang="en-US" altLang="zh-CN" sz="800" dirty="0"/>
              <a:t>, </a:t>
            </a:r>
            <a:r>
              <a:rPr lang="en-US" altLang="zh-CN" sz="800" dirty="0" err="1"/>
              <a:t>test_size</a:t>
            </a:r>
            <a:r>
              <a:rPr lang="en-US" altLang="zh-CN" sz="800" dirty="0"/>
              <a:t>=0.25, </a:t>
            </a:r>
            <a:r>
              <a:rPr lang="en-US" altLang="zh-CN" sz="800" dirty="0" err="1"/>
              <a:t>random_state</a:t>
            </a:r>
            <a:r>
              <a:rPr lang="en-US" altLang="zh-CN" sz="800" dirty="0"/>
              <a:t>=33)</a:t>
            </a:r>
            <a:endParaRPr lang="zh-CN" altLang="zh-CN" sz="800" dirty="0"/>
          </a:p>
          <a:p>
            <a:r>
              <a:rPr lang="en-US" altLang="zh-CN" sz="800" dirty="0"/>
              <a:t> </a:t>
            </a:r>
            <a:endParaRPr lang="zh-CN" altLang="zh-CN" sz="800" dirty="0"/>
          </a:p>
          <a:p>
            <a:r>
              <a:rPr lang="en-US" altLang="zh-CN" sz="800" dirty="0"/>
              <a:t># </a:t>
            </a:r>
            <a:r>
              <a:rPr lang="zh-CN" altLang="zh-CN" sz="800" dirty="0"/>
              <a:t>采用</a:t>
            </a:r>
            <a:r>
              <a:rPr lang="en-US" altLang="zh-CN" sz="800" dirty="0"/>
              <a:t>Z-Score</a:t>
            </a:r>
            <a:r>
              <a:rPr lang="zh-CN" altLang="zh-CN" sz="800" dirty="0"/>
              <a:t>规范化</a:t>
            </a:r>
            <a:endParaRPr lang="zh-CN" altLang="zh-CN" sz="800" dirty="0"/>
          </a:p>
          <a:p>
            <a:r>
              <a:rPr lang="en-US" altLang="zh-CN" sz="800" dirty="0" err="1"/>
              <a:t>ss</a:t>
            </a:r>
            <a:r>
              <a:rPr lang="en-US" altLang="zh-CN" sz="800" dirty="0"/>
              <a:t> = </a:t>
            </a:r>
            <a:r>
              <a:rPr lang="en-US" altLang="zh-CN" sz="800" dirty="0" err="1"/>
              <a:t>preprocessing.StandardScaler</a:t>
            </a:r>
            <a:r>
              <a:rPr lang="en-US" altLang="zh-CN" sz="800" dirty="0"/>
              <a:t>()</a:t>
            </a:r>
            <a:endParaRPr lang="zh-CN" altLang="zh-CN" sz="800" dirty="0"/>
          </a:p>
          <a:p>
            <a:r>
              <a:rPr lang="en-US" altLang="zh-CN" sz="800" dirty="0" err="1"/>
              <a:t>train_ss_x</a:t>
            </a:r>
            <a:r>
              <a:rPr lang="en-US" altLang="zh-CN" sz="800" dirty="0"/>
              <a:t> = </a:t>
            </a:r>
            <a:r>
              <a:rPr lang="en-US" altLang="zh-CN" sz="800" dirty="0" err="1"/>
              <a:t>ss.fit_transform</a:t>
            </a:r>
            <a:r>
              <a:rPr lang="en-US" altLang="zh-CN" sz="800" dirty="0"/>
              <a:t>(</a:t>
            </a:r>
            <a:r>
              <a:rPr lang="en-US" altLang="zh-CN" sz="800" dirty="0" err="1"/>
              <a:t>train_x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r>
              <a:rPr lang="en-US" altLang="zh-CN" sz="800" dirty="0" err="1"/>
              <a:t>test_ss_x</a:t>
            </a:r>
            <a:r>
              <a:rPr lang="en-US" altLang="zh-CN" sz="800" dirty="0"/>
              <a:t> = </a:t>
            </a:r>
            <a:r>
              <a:rPr lang="en-US" altLang="zh-CN" sz="800" dirty="0" err="1"/>
              <a:t>ss.transform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r>
              <a:rPr lang="en-US" altLang="zh-CN" sz="800" dirty="0"/>
              <a:t> </a:t>
            </a:r>
            <a:endParaRPr lang="zh-CN" altLang="zh-CN" sz="800" dirty="0"/>
          </a:p>
          <a:p>
            <a:r>
              <a:rPr lang="en-US" altLang="zh-CN" sz="800" dirty="0"/>
              <a:t># </a:t>
            </a:r>
            <a:r>
              <a:rPr lang="zh-CN" altLang="zh-CN" sz="800" dirty="0"/>
              <a:t>创建</a:t>
            </a:r>
            <a:r>
              <a:rPr lang="en-US" altLang="zh-CN" sz="800" dirty="0"/>
              <a:t>LR</a:t>
            </a:r>
            <a:r>
              <a:rPr lang="zh-CN" altLang="zh-CN" sz="800" dirty="0"/>
              <a:t>分类器</a:t>
            </a:r>
            <a:endParaRPr lang="zh-CN" altLang="zh-CN" sz="800" dirty="0"/>
          </a:p>
          <a:p>
            <a:r>
              <a:rPr lang="en-US" altLang="zh-CN" sz="800"/>
              <a:t>lr = LogisticRegression()</a:t>
            </a:r>
            <a:endParaRPr lang="en-US" altLang="zh-CN" sz="800"/>
          </a:p>
          <a:p>
            <a:r>
              <a:rPr lang="en-US" altLang="zh-CN" sz="800"/>
              <a:t>lr.fit(train_ss_x, train_y)</a:t>
            </a:r>
            <a:endParaRPr lang="en-US" altLang="zh-CN" sz="800"/>
          </a:p>
          <a:p>
            <a:r>
              <a:rPr lang="en-US" altLang="zh-CN" sz="800" dirty="0" err="1"/>
              <a:t>predict_y</a:t>
            </a:r>
            <a:r>
              <a:rPr lang="en-US" altLang="zh-CN" sz="800" dirty="0"/>
              <a:t>=</a:t>
            </a:r>
            <a:r>
              <a:rPr lang="en-US" altLang="zh-CN" sz="800" dirty="0" err="1"/>
              <a:t>svm.predict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test_ss_x</a:t>
            </a:r>
            <a:r>
              <a:rPr lang="en-US" altLang="zh-CN" sz="800" dirty="0"/>
              <a:t>)</a:t>
            </a:r>
            <a:endParaRPr lang="zh-CN" altLang="zh-CN" sz="800" dirty="0"/>
          </a:p>
          <a:p>
            <a:r>
              <a:rPr lang="en-US" altLang="zh-CN" sz="800" dirty="0"/>
              <a:t>print('SVM</a:t>
            </a:r>
            <a:r>
              <a:rPr lang="zh-CN" altLang="zh-CN" sz="800" dirty="0"/>
              <a:t>准确率</a:t>
            </a:r>
            <a:r>
              <a:rPr lang="en-US" altLang="zh-CN" sz="800" dirty="0"/>
              <a:t>: %0.4lf' % </a:t>
            </a:r>
            <a:r>
              <a:rPr lang="en-US" altLang="zh-CN" sz="800" dirty="0" err="1"/>
              <a:t>accuracy_score</a:t>
            </a:r>
            <a:r>
              <a:rPr lang="en-US" altLang="zh-CN" sz="800" dirty="0"/>
              <a:t>(</a:t>
            </a:r>
            <a:r>
              <a:rPr lang="en-US" altLang="zh-CN" sz="800" dirty="0" err="1"/>
              <a:t>test_y</a:t>
            </a:r>
            <a:r>
              <a:rPr lang="en-US" altLang="zh-CN" sz="800" dirty="0"/>
              <a:t>, </a:t>
            </a:r>
            <a:r>
              <a:rPr lang="en-US" altLang="zh-CN" sz="800" dirty="0" err="1"/>
              <a:t>predict_y</a:t>
            </a:r>
            <a:r>
              <a:rPr lang="en-US" altLang="zh-CN" sz="800" dirty="0"/>
              <a:t>))</a:t>
            </a:r>
            <a:endParaRPr sz="800" dirty="0"/>
          </a:p>
        </p:txBody>
      </p:sp>
      <p:sp>
        <p:nvSpPr>
          <p:cNvPr id="2" name="文本框 1"/>
          <p:cNvSpPr txBox="1"/>
          <p:nvPr/>
        </p:nvSpPr>
        <p:spPr>
          <a:xfrm>
            <a:off x="5678170" y="1749665"/>
            <a:ext cx="1162685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引用包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1980" y="2664460"/>
            <a:ext cx="4131310" cy="1314450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01980" y="3978910"/>
            <a:ext cx="4131310" cy="98361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1980" y="4962525"/>
            <a:ext cx="4131310" cy="73977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1980" y="5702300"/>
            <a:ext cx="4131310" cy="460375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1980" y="1427480"/>
            <a:ext cx="4131310" cy="1236980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06745" y="3061575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数据加载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35320" y="4181715"/>
            <a:ext cx="1877695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数据预处理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36590" y="5072620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模型训练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53100" y="5702540"/>
            <a:ext cx="1520190" cy="520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模型评估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小结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01980" y="2345635"/>
            <a:ext cx="4924177" cy="38166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Step1</a:t>
            </a:r>
            <a:r>
              <a:rPr lang="zh-CN" altLang="zh-CN" dirty="0"/>
              <a:t>引用工具包</a:t>
            </a:r>
            <a:endParaRPr lang="zh-CN" altLang="zh-CN" dirty="0"/>
          </a:p>
          <a:p>
            <a:r>
              <a:rPr lang="en-US" altLang="zh-CN" dirty="0"/>
              <a:t>Step2</a:t>
            </a:r>
            <a:r>
              <a:rPr lang="zh-CN" altLang="zh-CN" dirty="0"/>
              <a:t>数据预处理：方便后续处理</a:t>
            </a:r>
            <a:endParaRPr lang="zh-CN" altLang="zh-CN" dirty="0"/>
          </a:p>
          <a:p>
            <a:r>
              <a:rPr lang="en-US" altLang="zh-CN" dirty="0"/>
              <a:t>Step3</a:t>
            </a:r>
            <a:r>
              <a:rPr lang="zh-CN" altLang="zh-CN" dirty="0"/>
              <a:t>选择模型，比如</a:t>
            </a:r>
            <a:r>
              <a:rPr lang="en-US" altLang="zh-CN" dirty="0"/>
              <a:t>LR</a:t>
            </a:r>
            <a:endParaRPr lang="zh-CN" altLang="zh-CN" dirty="0"/>
          </a:p>
          <a:p>
            <a:r>
              <a:rPr lang="en-US" altLang="zh-CN" dirty="0"/>
              <a:t>Step4</a:t>
            </a:r>
            <a:r>
              <a:rPr lang="zh-CN" altLang="zh-CN" dirty="0"/>
              <a:t>训练模型（训练集）</a:t>
            </a:r>
            <a:endParaRPr lang="zh-CN" altLang="zh-CN" dirty="0"/>
          </a:p>
          <a:p>
            <a:r>
              <a:rPr lang="en-US" altLang="zh-CN" dirty="0"/>
              <a:t>Step5</a:t>
            </a:r>
            <a:r>
              <a:rPr lang="zh-CN" altLang="zh-CN" dirty="0"/>
              <a:t>模型评估（测试集）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Action1</a:t>
            </a:r>
            <a:r>
              <a:rPr lang="zh-CN" altLang="zh-CN" dirty="0"/>
              <a:t>：使用</a:t>
            </a:r>
            <a:r>
              <a:rPr lang="en-US" altLang="zh-CN" dirty="0"/>
              <a:t>CART</a:t>
            </a:r>
            <a:r>
              <a:rPr lang="zh-CN" altLang="zh-CN" dirty="0"/>
              <a:t>算法对</a:t>
            </a:r>
            <a:r>
              <a:rPr lang="en-US" altLang="zh-CN" dirty="0"/>
              <a:t>MNIST</a:t>
            </a:r>
            <a:r>
              <a:rPr lang="zh-CN" altLang="zh-CN" dirty="0"/>
              <a:t>进行训练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061252" y="1908313"/>
            <a:ext cx="6937513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Step1</a:t>
            </a:r>
            <a:r>
              <a:rPr lang="zh-CN" altLang="en-US" dirty="0"/>
              <a:t>  </a:t>
            </a:r>
            <a:r>
              <a:rPr lang="zh-CN" altLang="zh-CN" dirty="0"/>
              <a:t>引用工具包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Step2</a:t>
            </a:r>
            <a:r>
              <a:rPr lang="zh-CN" altLang="en-US" dirty="0"/>
              <a:t>  </a:t>
            </a:r>
            <a:r>
              <a:rPr lang="zh-CN" altLang="zh-CN" dirty="0"/>
              <a:t>数据预处理：方便后续处理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Step3</a:t>
            </a:r>
            <a:r>
              <a:rPr lang="zh-CN" altLang="en-US" dirty="0"/>
              <a:t>  </a:t>
            </a:r>
            <a:r>
              <a:rPr lang="zh-CN" altLang="zh-CN" dirty="0"/>
              <a:t>选择模型，比如</a:t>
            </a:r>
            <a:r>
              <a:rPr lang="en-US" altLang="zh-CN" dirty="0"/>
              <a:t>CART</a:t>
            </a:r>
            <a:r>
              <a:rPr lang="zh-CN" altLang="zh-CN" dirty="0">
                <a:ea typeface="宋体" panose="02010600030101010101" pitchFamily="2" charset="-122"/>
              </a:rPr>
              <a:t>决策树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Step4</a:t>
            </a:r>
            <a:r>
              <a:rPr lang="zh-CN" altLang="en-US" dirty="0"/>
              <a:t>  </a:t>
            </a:r>
            <a:r>
              <a:rPr lang="zh-CN" altLang="zh-CN" dirty="0"/>
              <a:t>训练模型（训练集）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Step5</a:t>
            </a:r>
            <a:r>
              <a:rPr lang="zh-CN" altLang="en-US" dirty="0"/>
              <a:t>  </a:t>
            </a:r>
            <a:r>
              <a:rPr lang="zh-CN" altLang="zh-CN" dirty="0"/>
              <a:t>模型评估（测试集）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什么是深度学习</a:t>
            </a:r>
            <a:endParaRPr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52425" y="3735070"/>
            <a:ext cx="3844925" cy="1410970"/>
          </a:xfrm>
        </p:spPr>
        <p:txBody>
          <a:bodyPr>
            <a:normAutofit fontScale="60000"/>
          </a:bodyPr>
          <a:lstStyle/>
          <a:p>
            <a:pPr marL="0" indent="0">
              <a:buNone/>
            </a:pPr>
            <a:r>
              <a:rPr lang="zh-CN" altLang="en-US"/>
              <a:t>相同点：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神经网络不是一个新的概念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端到端的黑盒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可解释性较差，自适应完成特征提取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内容占位符 4" descr="图片包含 屏幕截图&#10;&#10;已生成极高可信度的说明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233" y="259715"/>
            <a:ext cx="1590532" cy="6105525"/>
          </a:xfrm>
          <a:prstGeom prst="rect">
            <a:avLst/>
          </a:prstGeom>
        </p:spPr>
      </p:pic>
      <p:sp>
        <p:nvSpPr>
          <p:cNvPr id="4" name="文本占位符 2"/>
          <p:cNvSpPr/>
          <p:nvPr/>
        </p:nvSpPr>
        <p:spPr>
          <a:xfrm>
            <a:off x="4958715" y="3700145"/>
            <a:ext cx="3844925" cy="15862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7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/>
              <a:t>不同点：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深度学习强调了模型的深度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</a:t>
            </a:r>
            <a:r>
              <a:rPr lang="en-US" altLang="zh-CN">
                <a:ea typeface="宋体" panose="02010600030101010101" pitchFamily="2" charset="-122"/>
              </a:rPr>
              <a:t>GoogleNet</a:t>
            </a:r>
            <a:r>
              <a:rPr lang="zh-CN" altLang="zh-CN">
                <a:ea typeface="宋体" panose="02010600030101010101" pitchFamily="2" charset="-122"/>
              </a:rPr>
              <a:t>网络为</a:t>
            </a:r>
            <a:r>
              <a:rPr lang="en-US" altLang="zh-CN">
                <a:ea typeface="宋体" panose="02010600030101010101" pitchFamily="2" charset="-122"/>
              </a:rPr>
              <a:t>22</a:t>
            </a:r>
            <a:r>
              <a:rPr lang="zh-CN" altLang="en-US">
                <a:ea typeface="宋体" panose="02010600030101010101" pitchFamily="2" charset="-122"/>
              </a:rPr>
              <a:t>层，</a:t>
            </a:r>
            <a:r>
              <a:rPr lang="en-US" altLang="zh-CN">
                <a:ea typeface="宋体" panose="02010600030101010101" pitchFamily="2" charset="-122"/>
              </a:rPr>
              <a:t>ResNet</a:t>
            </a:r>
            <a:r>
              <a:rPr lang="zh-CN" altLang="zh-CN">
                <a:ea typeface="宋体" panose="02010600030101010101" pitchFamily="2" charset="-122"/>
              </a:rPr>
              <a:t>可以达到</a:t>
            </a:r>
            <a:r>
              <a:rPr lang="en-US" altLang="zh-CN">
                <a:ea typeface="宋体" panose="02010600030101010101" pitchFamily="2" charset="-122"/>
              </a:rPr>
              <a:t>50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101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152</a:t>
            </a:r>
            <a:r>
              <a:rPr lang="zh-CN" altLang="en-US">
                <a:ea typeface="宋体" panose="02010600030101010101" pitchFamily="2" charset="-122"/>
              </a:rPr>
              <a:t>层）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" y="1487170"/>
            <a:ext cx="3566160" cy="2131695"/>
          </a:xfrm>
          <a:prstGeom prst="rect">
            <a:avLst/>
          </a:prstGeom>
        </p:spPr>
      </p:pic>
      <p:sp>
        <p:nvSpPr>
          <p:cNvPr id="8" name="文本占位符 2"/>
          <p:cNvSpPr/>
          <p:nvPr/>
        </p:nvSpPr>
        <p:spPr>
          <a:xfrm>
            <a:off x="518795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输入层</a:t>
            </a:r>
            <a:endParaRPr lang="zh-CN" altLang="en-US" sz="2200"/>
          </a:p>
        </p:txBody>
      </p:sp>
      <p:sp>
        <p:nvSpPr>
          <p:cNvPr id="9" name="文本占位符 2"/>
          <p:cNvSpPr/>
          <p:nvPr/>
        </p:nvSpPr>
        <p:spPr>
          <a:xfrm>
            <a:off x="1978660" y="116522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隐藏层</a:t>
            </a:r>
            <a:endParaRPr lang="zh-CN" altLang="en-US" sz="2200"/>
          </a:p>
        </p:txBody>
      </p:sp>
      <p:sp>
        <p:nvSpPr>
          <p:cNvPr id="10" name="文本占位符 2"/>
          <p:cNvSpPr/>
          <p:nvPr/>
        </p:nvSpPr>
        <p:spPr>
          <a:xfrm>
            <a:off x="3420110" y="1158875"/>
            <a:ext cx="1216660" cy="4629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zh-CN" altLang="en-US" sz="2200"/>
              <a:t>输出层</a:t>
            </a:r>
            <a:endParaRPr lang="zh-CN" altLang="en-US" sz="220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深度学习的经典网络模型</a:t>
            </a:r>
            <a:endParaRPr lang="zh-CN" altLang="zh-CN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270635"/>
            <a:ext cx="10515600" cy="4906645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zh-CN" altLang="en-US"/>
              <a:t>1、卷积神经网络（</a:t>
            </a:r>
            <a:r>
              <a:rPr lang="en-US" altLang="zh-CN"/>
              <a:t>CNN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LeNet-5、</a:t>
            </a:r>
            <a:r>
              <a:rPr lang="zh-CN" altLang="en-US">
                <a:sym typeface="+mn-ea"/>
              </a:rPr>
              <a:t>AlexNet、</a:t>
            </a:r>
            <a:r>
              <a:rPr lang="zh-CN" altLang="en-US"/>
              <a:t>VGG、</a:t>
            </a:r>
            <a:r>
              <a:rPr lang="en-US" altLang="zh-CN"/>
              <a:t>GoogleNet</a:t>
            </a:r>
            <a:r>
              <a:rPr lang="zh-CN" altLang="zh-CN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ResNet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DenseNet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2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 循环神经网络（</a:t>
            </a:r>
            <a:r>
              <a:rPr lang="en-US" altLang="zh-CN"/>
              <a:t>RNN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应用领域：机器翻译、情感分析等NLP领域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3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深度信念网络（</a:t>
            </a:r>
            <a:r>
              <a:rPr lang="en-US" altLang="zh-CN"/>
              <a:t>DBN</a:t>
            </a:r>
            <a:r>
              <a:rPr lang="zh-CN" altLang="en-US">
                <a:ea typeface="宋体" panose="02010600030101010101" pitchFamily="2" charset="-122"/>
              </a:rPr>
              <a:t>，Deep Belief Network）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/>
              <a:t>2006年由Geoffreg Hinton（机器学习泰斗）提出，是一种生成模型，由多个受限玻尔兹曼机组成。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4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生成对抗网络（</a:t>
            </a:r>
            <a:r>
              <a:rPr lang="en-US" altLang="zh-CN"/>
              <a:t>GAN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对抗的双方分别为：判别模型和生成模型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5</a:t>
            </a:r>
            <a:r>
              <a:rPr lang="zh-CN" altLang="en-US">
                <a:sym typeface="+mn-ea"/>
              </a:rPr>
              <a:t>、</a:t>
            </a:r>
            <a:r>
              <a:rPr lang="zh-CN" altLang="en-US"/>
              <a:t>深度强化学习（</a:t>
            </a:r>
            <a:r>
              <a:rPr lang="en-US" altLang="zh-CN"/>
              <a:t>DRL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zh-CN" altLang="en-US"/>
          </a:p>
          <a:p>
            <a:r>
              <a:rPr lang="zh-CN" altLang="en-US"/>
              <a:t>四个基本组件组成：环境、代理、动作、反馈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知名深度学习框架</a:t>
            </a:r>
            <a:endParaRPr lang="zh-CN" altLang="zh-CN"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908313"/>
            <a:ext cx="10515600" cy="4253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endParaRPr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0" y="1649095"/>
            <a:ext cx="5632450" cy="343408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 noGrp="1"/>
          </p:cNvSpPr>
          <p:nvPr/>
        </p:nvSpPr>
        <p:spPr>
          <a:xfrm>
            <a:off x="2830830" y="5667375"/>
            <a:ext cx="6873240" cy="9829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70000"/>
              </a:lnSpc>
            </a:pPr>
            <a:r>
              <a:rPr lang="zh-CN" sz="1800" dirty="0">
                <a:ea typeface="宋体" panose="02010600030101010101" pitchFamily="2" charset="-122"/>
              </a:rPr>
              <a:t>数据来源：https://www.kaggle.com/discdiver/deep-learning-framework-power-scores-2018</a:t>
            </a:r>
            <a:endParaRPr 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使用</a:t>
            </a:r>
            <a:r>
              <a:rPr lang="en-US" altLang="zh-CN" dirty="0" err="1"/>
              <a:t>keras</a:t>
            </a:r>
            <a:r>
              <a:rPr lang="zh-CN" altLang="zh-CN" dirty="0"/>
              <a:t>完成</a:t>
            </a:r>
            <a:r>
              <a:rPr lang="en-US" altLang="zh-CN" dirty="0"/>
              <a:t>MNIST</a:t>
            </a:r>
            <a:r>
              <a:rPr lang="zh-CN" altLang="zh-CN" dirty="0"/>
              <a:t>的识别</a:t>
            </a:r>
            <a:endParaRPr lang="zh-CN" altLang="zh-CN" dirty="0"/>
          </a:p>
        </p:txBody>
      </p:sp>
      <p:grpSp>
        <p:nvGrpSpPr>
          <p:cNvPr id="21" name="组合 20"/>
          <p:cNvGrpSpPr/>
          <p:nvPr/>
        </p:nvGrpSpPr>
        <p:grpSpPr>
          <a:xfrm>
            <a:off x="9402445" y="1557655"/>
            <a:ext cx="2477770" cy="4411345"/>
            <a:chOff x="8155874" y="1539870"/>
            <a:chExt cx="3197926" cy="4653752"/>
          </a:xfrm>
        </p:grpSpPr>
        <p:sp>
          <p:nvSpPr>
            <p:cNvPr id="6" name="矩形: 圆角 5"/>
            <p:cNvSpPr/>
            <p:nvPr/>
          </p:nvSpPr>
          <p:spPr>
            <a:xfrm>
              <a:off x="8155874" y="2265421"/>
              <a:ext cx="3197926" cy="50921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5*5 conv, 6,  stride/1, pool/2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8155874" y="3120167"/>
              <a:ext cx="3197926" cy="50921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5*5 conv, 16,  stride/1, pool/2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8155874" y="3974913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120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8155874" y="4829659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84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8155874" y="5684405"/>
              <a:ext cx="3197926" cy="509217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fc, 10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接箭头连接符 10"/>
            <p:cNvCxnSpPr>
              <a:stCxn id="6" idx="2"/>
              <a:endCxn id="7" idx="0"/>
            </p:cNvCxnSpPr>
            <p:nvPr/>
          </p:nvCxnSpPr>
          <p:spPr>
            <a:xfrm>
              <a:off x="9754837" y="2774638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2"/>
              <a:endCxn id="8" idx="0"/>
            </p:cNvCxnSpPr>
            <p:nvPr/>
          </p:nvCxnSpPr>
          <p:spPr>
            <a:xfrm>
              <a:off x="9754837" y="3629384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8" idx="2"/>
              <a:endCxn id="9" idx="0"/>
            </p:cNvCxnSpPr>
            <p:nvPr/>
          </p:nvCxnSpPr>
          <p:spPr>
            <a:xfrm>
              <a:off x="9754837" y="4484130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9" idx="2"/>
              <a:endCxn id="10" idx="0"/>
            </p:cNvCxnSpPr>
            <p:nvPr/>
          </p:nvCxnSpPr>
          <p:spPr>
            <a:xfrm>
              <a:off x="9754837" y="5338876"/>
              <a:ext cx="0" cy="34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9" idx="2"/>
              <a:endCxn id="6" idx="0"/>
            </p:cNvCxnSpPr>
            <p:nvPr/>
          </p:nvCxnSpPr>
          <p:spPr>
            <a:xfrm>
              <a:off x="9752800" y="1928629"/>
              <a:ext cx="1639" cy="336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8999228" y="1539870"/>
              <a:ext cx="1507144" cy="38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INPUT: 32*32</a:t>
              </a:r>
              <a:endParaRPr lang="zh-CN" altLang="en-US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70" y="1687830"/>
            <a:ext cx="8858250" cy="3638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2/</a:t>
            </a:r>
            <a:r>
              <a:rPr lang="en-US" altLang="zh-CN" dirty="0"/>
              <a:t>2</a:t>
            </a:r>
            <a:r>
              <a:rPr lang="zh-CN" altLang="en-US" dirty="0"/>
              <a:t>  </a:t>
            </a:r>
            <a:r>
              <a:rPr lang="zh-CN" altLang="zh-CN" sz="5400" dirty="0"/>
              <a:t>推荐系统</a:t>
            </a:r>
            <a:r>
              <a:rPr lang="en-US" altLang="zh-CN" sz="5400" dirty="0" err="1"/>
              <a:t>OverView</a:t>
            </a:r>
            <a:endParaRPr dirty="0"/>
          </a:p>
        </p:txBody>
      </p:sp>
      <p:sp>
        <p:nvSpPr>
          <p:cNvPr id="151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7235687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b="10222"/>
          <a:stretch>
            <a:fillRect/>
          </a:stretch>
        </p:blipFill>
        <p:spPr>
          <a:xfrm>
            <a:off x="1" y="30341"/>
            <a:ext cx="12192000" cy="7205346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solidFill>
                  <a:schemeClr val="bg1"/>
                </a:solidFill>
              </a:rPr>
              <a:t>什么是推荐系统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025471"/>
            <a:ext cx="10515600" cy="41514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推荐系统是一种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信息过滤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zh-CN" dirty="0">
                <a:solidFill>
                  <a:schemeClr val="bg1"/>
                </a:solidFill>
              </a:rPr>
              <a:t>系统，根据用户的历史行为、社交关系、兴趣点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算法可以判断用户当前感兴趣的物品或内容。你也可以将它理解为一家只为你而开的商店。店铺里摆放的都是你需要的，或者适合你的商品。</a:t>
            </a:r>
            <a:endParaRPr lang="zh-CN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亚马逊</a:t>
            </a:r>
            <a:r>
              <a:rPr lang="en-US" altLang="zh-CN" dirty="0">
                <a:solidFill>
                  <a:schemeClr val="bg1"/>
                </a:solidFill>
              </a:rPr>
              <a:t>CEO</a:t>
            </a:r>
            <a:r>
              <a:rPr lang="zh-CN" altLang="zh-CN" dirty="0">
                <a:solidFill>
                  <a:schemeClr val="bg1"/>
                </a:solidFill>
              </a:rPr>
              <a:t>贝索斯说：如果我们有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zh-CN" dirty="0">
                <a:solidFill>
                  <a:schemeClr val="bg1"/>
                </a:solidFill>
              </a:rPr>
              <a:t>万用户，我们将给他们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zh-CN" dirty="0">
                <a:solidFill>
                  <a:schemeClr val="bg1"/>
                </a:solidFill>
              </a:rPr>
              <a:t>万个亚马逊网站</a:t>
            </a:r>
            <a:endParaRPr lang="zh-CN" altLang="zh-CN" dirty="0">
              <a:solidFill>
                <a:schemeClr val="bg1"/>
              </a:solidFill>
            </a:endParaRPr>
          </a:p>
          <a:p>
            <a:pPr>
              <a:lnSpc>
                <a:spcPct val="81000"/>
              </a:lnSpc>
            </a:pPr>
            <a:endParaRPr i="1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机器如何找到这些适合你的商品呢？ </a:t>
            </a:r>
            <a:endParaRPr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Content-based Filtering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最早人们使用的是基于内容的推荐方法，根据物品的属性为他们打上标签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再通过这些标签计算他们之间的相似度。</a:t>
            </a:r>
            <a:endParaRPr lang="zh-CN" altLang="zh-CN" dirty="0"/>
          </a:p>
          <a:p>
            <a:pPr>
              <a:lnSpc>
                <a:spcPct val="160000"/>
              </a:lnSpc>
            </a:pPr>
            <a:endParaRPr lang="zh-CN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Collaborative Filtering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协同过滤就是通过数据找到与你相似的用户，通过他们的行为和他们喜欢的内容。为你推荐你可能感兴趣的物品或内容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日常生活中，我们也会找到兴趣相同的朋友来帮我们推荐电影或者音乐。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cs typeface="Calibri Light" panose="020F0302020204030204" charset="0"/>
              </a:rPr>
              <a:t>机器学习</a:t>
            </a:r>
            <a:r>
              <a:rPr lang="en-US" altLang="zh-CN" sz="4000" dirty="0">
                <a:latin typeface="Calibri Light" panose="020F0302020204030204" charset="0"/>
                <a:cs typeface="Calibri Light" panose="020F0302020204030204" charset="0"/>
              </a:rPr>
              <a:t>Overview</a:t>
            </a:r>
            <a:endParaRPr sz="400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608262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什么是机器学习</a:t>
            </a:r>
            <a:endParaRPr lang="zh-CN" altLang="en-US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机器学习的步骤有哪些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使用传统机器学习完成</a:t>
            </a:r>
            <a:r>
              <a:rPr lang="en-US" altLang="zh-CN" sz="2000" dirty="0"/>
              <a:t>MNIST</a:t>
            </a:r>
            <a:r>
              <a:rPr lang="zh-CN" altLang="zh-CN" sz="2000" dirty="0"/>
              <a:t>识别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什么是深度学习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使用深度学习完成</a:t>
            </a:r>
            <a:r>
              <a:rPr lang="en-US" altLang="zh-CN" sz="2000" dirty="0"/>
              <a:t>MNIST</a:t>
            </a:r>
            <a:r>
              <a:rPr lang="zh-CN" altLang="zh-CN" sz="2000" dirty="0"/>
              <a:t>识别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什么是</a:t>
            </a:r>
            <a:r>
              <a:rPr lang="en-US" altLang="zh-CN" sz="2000" dirty="0" err="1"/>
              <a:t>AutoML</a:t>
            </a:r>
            <a:endParaRPr lang="zh-CN" altLang="zh-CN" sz="2000" dirty="0"/>
          </a:p>
        </p:txBody>
      </p:sp>
      <p:sp>
        <p:nvSpPr>
          <p:cNvPr id="4" name="Title 1"/>
          <p:cNvSpPr txBox="1"/>
          <p:nvPr/>
        </p:nvSpPr>
        <p:spPr>
          <a:xfrm>
            <a:off x="6615546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lang="zh-CN" altLang="zh-CN"/>
              <a:t>推荐系统</a:t>
            </a:r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5" name="Content Placeholder 2"/>
          <p:cNvSpPr txBox="1"/>
          <p:nvPr/>
        </p:nvSpPr>
        <p:spPr>
          <a:xfrm>
            <a:off x="6615546" y="2608262"/>
            <a:ext cx="4980709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2000" dirty="0"/>
              <a:t>什么是推荐系统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en-US" altLang="zh-CN" sz="2000" dirty="0" err="1"/>
              <a:t>Exploit&amp;Explore</a:t>
            </a:r>
            <a:r>
              <a:rPr lang="zh-CN" altLang="zh-CN" sz="2000" dirty="0"/>
              <a:t>问题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推荐系统的评价指标有哪些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如果让你推导推荐系统的架构，你会如何设计</a:t>
            </a:r>
            <a:endParaRPr lang="zh-CN" altLang="zh-CN" sz="2000" dirty="0"/>
          </a:p>
          <a:p>
            <a:pPr lvl="0">
              <a:lnSpc>
                <a:spcPct val="150000"/>
              </a:lnSpc>
            </a:pPr>
            <a:r>
              <a:rPr lang="zh-CN" altLang="zh-CN" sz="2000" dirty="0"/>
              <a:t>为什么有些方法在工作中会不</a:t>
            </a:r>
            <a:r>
              <a:rPr lang="en-US" altLang="zh-CN" sz="2000" dirty="0"/>
              <a:t>work</a:t>
            </a:r>
            <a:endParaRPr lang="zh-CN" altLang="zh-CN" sz="2000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Using data to solve problems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在推荐系统中，</a:t>
            </a:r>
            <a:r>
              <a:rPr lang="en-US" altLang="zh-CN" dirty="0"/>
              <a:t>Using data</a:t>
            </a:r>
            <a:r>
              <a:rPr lang="zh-CN" altLang="zh-CN" dirty="0"/>
              <a:t>重在“相似度”，</a:t>
            </a:r>
            <a:r>
              <a:rPr lang="en-US" altLang="zh-CN" dirty="0"/>
              <a:t>Solve problems</a:t>
            </a:r>
            <a:r>
              <a:rPr lang="zh-CN" altLang="zh-CN" dirty="0"/>
              <a:t>在于“推荐”</a:t>
            </a:r>
            <a:endParaRPr lang="zh-CN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data</a:t>
            </a:r>
            <a:r>
              <a:rPr lang="zh-CN" altLang="zh-CN" dirty="0"/>
              <a:t>可以是物品本身的，也可以是基于用户行为的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物品本身：</a:t>
            </a:r>
            <a:r>
              <a:rPr lang="en-US" altLang="zh-CN" dirty="0"/>
              <a:t>Content-based </a:t>
            </a:r>
            <a:r>
              <a:rPr lang="zh-CN" altLang="zh-CN" dirty="0"/>
              <a:t>基于物品本身的内容，而不是用户购买</a:t>
            </a:r>
            <a:r>
              <a:rPr lang="en-US" altLang="zh-CN" dirty="0"/>
              <a:t>/</a:t>
            </a:r>
            <a:r>
              <a:rPr lang="zh-CN" altLang="zh-CN" dirty="0"/>
              <a:t>浏览物品的行为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l"/>
            </a:pPr>
            <a:r>
              <a:rPr lang="zh-CN" altLang="zh-CN" dirty="0"/>
              <a:t>用户行为：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ü"/>
            </a:pPr>
            <a:r>
              <a:rPr lang="zh-CN" altLang="zh-CN" dirty="0"/>
              <a:t>显性反馈数据：用户明确表示对物品的喜欢行为：评分，喜欢，收藏，购买</a:t>
            </a:r>
            <a:endParaRPr lang="zh-CN" altLang="zh-CN" dirty="0"/>
          </a:p>
          <a:p>
            <a:pPr>
              <a:lnSpc>
                <a:spcPct val="160000"/>
              </a:lnSpc>
              <a:buFont typeface="Wingdings" panose="05000000000000000000" charset="0"/>
              <a:buChar char="ü"/>
            </a:pPr>
            <a:r>
              <a:rPr lang="zh-CN" altLang="zh-CN" dirty="0"/>
              <a:t>隐性反馈数据：不能明确反映用户喜好的行为：浏览，停留时间，点击</a:t>
            </a:r>
            <a:endParaRPr lang="zh-CN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dirty="0">
                <a:sym typeface="+mn-ea"/>
              </a:rPr>
              <a:t>机器如何找到这些适合你的商品呢？ 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协同过滤的思想：利用用户的“集体智慧”</a:t>
            </a:r>
            <a:endParaRPr lang="zh-CN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576469" y="3662861"/>
            <a:ext cx="4114801" cy="2499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b="1" dirty="0"/>
              <a:t>如何评判“相似”</a:t>
            </a:r>
            <a:endParaRPr lang="zh-CN" altLang="zh-CN" sz="2000" b="1" dirty="0"/>
          </a:p>
          <a:p>
            <a:pPr>
              <a:lnSpc>
                <a:spcPct val="170000"/>
              </a:lnSpc>
            </a:pPr>
            <a:r>
              <a:rPr lang="en-US" altLang="zh-CN" dirty="0"/>
              <a:t>User-based</a:t>
            </a:r>
            <a:r>
              <a:rPr lang="zh-CN" altLang="zh-CN" dirty="0"/>
              <a:t>，两个人共同喜欢的东西越多，那么两个人就越相似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Item-based</a:t>
            </a:r>
            <a:r>
              <a:rPr lang="zh-CN" altLang="zh-CN" dirty="0"/>
              <a:t>，两个物品共同喜欢的人越多，这两个物品就越相似</a:t>
            </a:r>
            <a:endParaRPr lang="zh-CN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188227" y="3662861"/>
            <a:ext cx="6762508" cy="2776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zh-CN" sz="2000" b="1" dirty="0"/>
              <a:t>如何进行“推荐”</a:t>
            </a:r>
            <a:endParaRPr lang="zh-CN" altLang="zh-CN" sz="2000" b="1" dirty="0"/>
          </a:p>
          <a:p>
            <a:pPr>
              <a:lnSpc>
                <a:spcPct val="170000"/>
              </a:lnSpc>
            </a:pPr>
            <a:r>
              <a:rPr lang="en-US" altLang="zh-CN" dirty="0" err="1"/>
              <a:t>UserCF</a:t>
            </a:r>
            <a:r>
              <a:rPr lang="zh-CN" altLang="zh-CN" dirty="0"/>
              <a:t>，和你兴趣相投的用户，推荐他们喜欢的商品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en-US" altLang="zh-CN" dirty="0" err="1"/>
              <a:t>ItemCF</a:t>
            </a:r>
            <a:r>
              <a:rPr lang="zh-CN" altLang="zh-CN" dirty="0"/>
              <a:t>，给用户推荐那些和他们之前喜欢的物品相似的物品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（</a:t>
            </a:r>
            <a:r>
              <a:rPr lang="en-US" altLang="zh-CN" dirty="0" err="1"/>
              <a:t>ItemCF</a:t>
            </a:r>
            <a:r>
              <a:rPr lang="zh-CN" altLang="zh-CN" dirty="0"/>
              <a:t>不利用物品的内容属性计算物品之间的相似度，主要通过分析用户的行为记录计算物品之间的相似度）</a:t>
            </a:r>
            <a:endParaRPr lang="zh-CN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542208" y="1958010"/>
          <a:ext cx="7107583" cy="1470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推荐系统的冷启动问题 </a:t>
            </a:r>
            <a:endParaRPr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Using data to </a:t>
            </a:r>
            <a:r>
              <a:rPr lang="en-US" altLang="zh-CN" dirty="0"/>
              <a:t>r</a:t>
            </a:r>
            <a:r>
              <a:rPr lang="zh-CN" altLang="zh-CN" dirty="0"/>
              <a:t>ecommendation</a:t>
            </a:r>
            <a:endParaRPr lang="zh-CN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Thinking: 如果没有大量的data怎么办？</a:t>
            </a:r>
            <a:endParaRPr lang="zh-CN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zh-CN" dirty="0"/>
              <a:t>=&gt;冷启动问题：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用户冷启动：新用户来的时候，如何推荐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物品冷启动：新的物品，如何推荐</a:t>
            </a:r>
            <a:endParaRPr lang="zh-CN" altLang="zh-CN" dirty="0"/>
          </a:p>
          <a:p>
            <a:pPr>
              <a:lnSpc>
                <a:spcPct val="160000"/>
              </a:lnSpc>
            </a:pPr>
            <a:r>
              <a:rPr lang="zh-CN" altLang="zh-CN" dirty="0"/>
              <a:t>系统冷启动：新的网站上线，如何推荐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838200" y="723578"/>
            <a:ext cx="4595072" cy="1645501"/>
          </a:xfrm>
          <a:prstGeom prst="rect">
            <a:avLst/>
          </a:prstGeom>
        </p:spPr>
        <p:txBody>
          <a:bodyPr/>
          <a:lstStyle/>
          <a:p>
            <a:pPr defTabSz="767715">
              <a:defRPr sz="3695"/>
            </a:pPr>
            <a:r>
              <a:rPr lang="zh-CN" altLang="zh-CN" sz="3695" dirty="0"/>
              <a:t>一个有趣的问题：</a:t>
            </a:r>
            <a:r>
              <a:rPr lang="en-US" altLang="zh-CN" sz="2400" dirty="0"/>
              <a:t>Exploit &amp; Explore</a:t>
            </a:r>
            <a:r>
              <a:rPr lang="zh-CN" altLang="zh-CN" sz="2400" dirty="0"/>
              <a:t>（</a:t>
            </a:r>
            <a:r>
              <a:rPr lang="zh-CN" altLang="zh-CN" sz="2400" dirty="0">
                <a:sym typeface="+mn-ea"/>
              </a:rPr>
              <a:t>利用</a:t>
            </a:r>
            <a:r>
              <a:rPr lang="zh-CN" altLang="zh-CN" sz="2400" dirty="0"/>
              <a:t>与</a:t>
            </a:r>
            <a:r>
              <a:rPr lang="zh-CN" altLang="zh-CN" sz="2400" dirty="0">
                <a:sym typeface="+mn-ea"/>
              </a:rPr>
              <a:t>探索</a:t>
            </a:r>
            <a:r>
              <a:rPr lang="zh-CN" altLang="zh-CN" sz="2400" dirty="0"/>
              <a:t>） </a:t>
            </a:r>
            <a:endParaRPr dirty="0"/>
          </a:p>
        </p:txBody>
      </p:sp>
      <p:sp>
        <p:nvSpPr>
          <p:cNvPr id="179" name="Content Placeholder 10"/>
          <p:cNvSpPr txBox="1">
            <a:spLocks noGrp="1"/>
          </p:cNvSpPr>
          <p:nvPr>
            <p:ph type="body" sz="quarter" idx="1"/>
          </p:nvPr>
        </p:nvSpPr>
        <p:spPr>
          <a:xfrm>
            <a:off x="838200" y="2548466"/>
            <a:ext cx="4595072" cy="3628497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r>
              <a:rPr lang="zh-CN" altLang="zh-CN" dirty="0"/>
              <a:t>选餐厅：</a:t>
            </a:r>
            <a:endParaRPr lang="zh-CN" altLang="zh-CN" dirty="0"/>
          </a:p>
          <a:p>
            <a:r>
              <a:rPr lang="en-US" altLang="zh-CN" dirty="0"/>
              <a:t>Exploitation : </a:t>
            </a:r>
            <a:r>
              <a:rPr lang="zh-CN" altLang="zh-CN" dirty="0"/>
              <a:t>去最喜欢的餐厅。</a:t>
            </a:r>
            <a:endParaRPr lang="zh-CN" altLang="zh-CN" dirty="0"/>
          </a:p>
          <a:p>
            <a:r>
              <a:rPr lang="en-US" altLang="zh-CN" dirty="0"/>
              <a:t>Exploration: </a:t>
            </a:r>
            <a:r>
              <a:rPr lang="zh-CN" altLang="zh-CN" dirty="0"/>
              <a:t>尝试新餐厅。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浏览内容：</a:t>
            </a:r>
            <a:endParaRPr lang="zh-CN" altLang="zh-CN" dirty="0"/>
          </a:p>
          <a:p>
            <a:r>
              <a:rPr lang="en-US" altLang="zh-CN" dirty="0"/>
              <a:t>Exploitation: </a:t>
            </a:r>
            <a:r>
              <a:rPr lang="zh-CN" altLang="zh-CN" dirty="0"/>
              <a:t>展示以往感兴趣的内容</a:t>
            </a:r>
            <a:endParaRPr lang="zh-CN" altLang="zh-CN" dirty="0"/>
          </a:p>
          <a:p>
            <a:r>
              <a:rPr lang="en-US" altLang="zh-CN" dirty="0"/>
              <a:t>Exploration: </a:t>
            </a:r>
            <a:r>
              <a:rPr lang="zh-CN" altLang="zh-CN" dirty="0"/>
              <a:t>展示多样性的内容。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在线广告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en-US" altLang="zh-CN" dirty="0"/>
              <a:t>Exploitation: </a:t>
            </a:r>
            <a:r>
              <a:rPr lang="zh-CN" altLang="zh-CN" dirty="0"/>
              <a:t>展示最好的广告。</a:t>
            </a:r>
            <a:endParaRPr lang="zh-CN" altLang="zh-CN" dirty="0"/>
          </a:p>
          <a:p>
            <a:r>
              <a:rPr lang="en-US" altLang="zh-CN" dirty="0"/>
              <a:t>Exploration: </a:t>
            </a:r>
            <a:r>
              <a:rPr lang="zh-CN" altLang="zh-CN" dirty="0"/>
              <a:t>展示些不同的广告。</a:t>
            </a:r>
            <a:endParaRPr lang="zh-CN" altLang="zh-CN" dirty="0"/>
          </a:p>
        </p:txBody>
      </p:sp>
      <p:sp>
        <p:nvSpPr>
          <p:cNvPr id="180" name="Rectangle 13"/>
          <p:cNvSpPr/>
          <p:nvPr/>
        </p:nvSpPr>
        <p:spPr>
          <a:xfrm>
            <a:off x="6090991" y="3474720"/>
            <a:ext cx="6100915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Rectangle 15"/>
          <p:cNvSpPr/>
          <p:nvPr/>
        </p:nvSpPr>
        <p:spPr>
          <a:xfrm>
            <a:off x="5999584" y="0"/>
            <a:ext cx="6192416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82" name="Rectangle 17"/>
          <p:cNvSpPr/>
          <p:nvPr/>
        </p:nvSpPr>
        <p:spPr>
          <a:xfrm>
            <a:off x="6095998" y="0"/>
            <a:ext cx="3002282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Rectangle 19"/>
          <p:cNvSpPr/>
          <p:nvPr/>
        </p:nvSpPr>
        <p:spPr>
          <a:xfrm>
            <a:off x="9189624" y="0"/>
            <a:ext cx="3002282" cy="3383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30283" t="6642" r="20885" b="-193"/>
          <a:stretch>
            <a:fillRect/>
          </a:stretch>
        </p:blipFill>
        <p:spPr>
          <a:xfrm>
            <a:off x="6281531" y="139149"/>
            <a:ext cx="2564296" cy="307045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9157"/>
          <a:stretch>
            <a:fillRect/>
          </a:stretch>
        </p:blipFill>
        <p:spPr>
          <a:xfrm>
            <a:off x="6196272" y="3620564"/>
            <a:ext cx="5849953" cy="30637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32878"/>
          <a:stretch>
            <a:fillRect/>
          </a:stretch>
        </p:blipFill>
        <p:spPr>
          <a:xfrm>
            <a:off x="9412139" y="156210"/>
            <a:ext cx="2634086" cy="30533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726457" y="1908313"/>
          <a:ext cx="5272405" cy="4085151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843498"/>
                <a:gridCol w="1671233"/>
                <a:gridCol w="1757674"/>
              </a:tblGrid>
              <a:tr h="11134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优点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不足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</a:tr>
              <a:tr h="14858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Exploit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充分利用已有的资源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信息茧房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（信息圈养）</a:t>
                      </a:r>
                      <a:endParaRPr lang="zh-CN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</a:tr>
              <a:tr h="14858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Explore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认知未知的世界，开疆辟土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准确率低</a:t>
                      </a:r>
                      <a:endParaRPr lang="zh-CN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64654" marR="264654" marT="0" marB="0" anchor="ctr"/>
                </a:tc>
              </a:tr>
            </a:tbl>
          </a:graphicData>
        </a:graphic>
      </p:graphicFrame>
      <p:pic>
        <p:nvPicPr>
          <p:cNvPr id="10" name="图片 9" descr="红警2_副本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908313"/>
            <a:ext cx="5272405" cy="394017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Exploit &amp; Explore代表了不同的思想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多臂老虎机"/>
          <p:cNvPicPr/>
          <p:nvPr/>
        </p:nvPicPr>
        <p:blipFill>
          <a:blip r:embed="rId1"/>
          <a:stretch>
            <a:fillRect/>
          </a:stretch>
        </p:blipFill>
        <p:spPr>
          <a:xfrm>
            <a:off x="1974574" y="0"/>
            <a:ext cx="10217426" cy="682205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74574" y="0"/>
            <a:ext cx="10217426" cy="6822051"/>
          </a:xfrm>
          <a:prstGeom prst="rect">
            <a:avLst/>
          </a:prstGeom>
          <a:gradFill flip="none" rotWithShape="1">
            <a:gsLst>
              <a:gs pos="0">
                <a:srgbClr val="9E9E9E">
                  <a:alpha val="0"/>
                </a:srgbClr>
              </a:gs>
              <a:gs pos="81000">
                <a:srgbClr val="FFFFFF"/>
              </a:gs>
            </a:gsLst>
            <a:lin ang="10800000" scaled="1"/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多臂老虎机问题</a:t>
            </a:r>
            <a:br>
              <a:rPr lang="en-US" altLang="zh-CN" dirty="0"/>
            </a:br>
            <a:r>
              <a:rPr lang="en-US" altLang="zh-CN" dirty="0"/>
              <a:t>MAB</a:t>
            </a:r>
            <a:r>
              <a:rPr lang="zh-CN" altLang="zh-CN" dirty="0"/>
              <a:t>（</a:t>
            </a:r>
            <a:r>
              <a:rPr lang="en-US" altLang="zh-CN" dirty="0"/>
              <a:t>Multi-armed bandit problem</a:t>
            </a:r>
            <a:r>
              <a:rPr lang="zh-CN" altLang="zh-CN" dirty="0"/>
              <a:t>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055813"/>
            <a:ext cx="7172739" cy="41211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背景：一家赌场里有多台老虎机（</a:t>
            </a:r>
            <a:r>
              <a:rPr lang="en-US" altLang="zh-CN" dirty="0"/>
              <a:t>K</a:t>
            </a:r>
            <a:r>
              <a:rPr lang="zh-CN" altLang="zh-CN" dirty="0"/>
              <a:t>台），每次摇动都可能获得一定金额的奖励，或者遗憾（</a:t>
            </a:r>
            <a:r>
              <a:rPr lang="en-US" altLang="zh-CN" dirty="0"/>
              <a:t>regret</a:t>
            </a:r>
            <a:r>
              <a:rPr lang="zh-CN" altLang="zh-CN" dirty="0"/>
              <a:t>）。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目标：你需要通过选择不同的老虎机臂，最大化自己的利益。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（最原始的多臂老虎机问题，每个臂可获得的收益是一定的，不随着用户特征或者上下文环境的变化而变化）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现实中的</a:t>
            </a:r>
            <a:r>
              <a:rPr lang="en-US" altLang="zh-CN" dirty="0"/>
              <a:t>MAB</a:t>
            </a:r>
            <a:r>
              <a:rPr lang="zh-CN" altLang="zh-CN" dirty="0"/>
              <a:t>问题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zh-CN" dirty="0"/>
              <a:t>在线广告：如何进行广告投放，收益最大化？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对于固定流量来说，</a:t>
            </a:r>
            <a:r>
              <a:rPr lang="en-US" altLang="zh-CN" dirty="0"/>
              <a:t>Exploit</a:t>
            </a:r>
            <a:r>
              <a:rPr lang="zh-CN" altLang="zh-CN" dirty="0"/>
              <a:t>的这部分流量显然会产生收益，而</a:t>
            </a:r>
            <a:r>
              <a:rPr lang="en-US" altLang="zh-CN" dirty="0"/>
              <a:t>Explore</a:t>
            </a:r>
            <a:r>
              <a:rPr lang="zh-CN" altLang="zh-CN" dirty="0"/>
              <a:t>不一定能立刻就有收益。所以，如何分配</a:t>
            </a:r>
            <a:r>
              <a:rPr lang="en-US" altLang="zh-CN" dirty="0"/>
              <a:t>E&amp;E</a:t>
            </a:r>
            <a:r>
              <a:rPr lang="zh-CN" altLang="zh-CN" dirty="0"/>
              <a:t>流量才能最大化收益呢。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冷启动问题：对于新用户时，如何通过若干次实验，猜出用户的大致兴趣？</a:t>
            </a: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如果用户对推荐的某个</a:t>
            </a:r>
            <a:r>
              <a:rPr lang="en-US" altLang="zh-CN" dirty="0"/>
              <a:t>Topic</a:t>
            </a:r>
            <a:r>
              <a:rPr lang="zh-CN" altLang="zh-CN" dirty="0"/>
              <a:t>感兴趣，就代表获得了收益。否则就表示遗憾</a:t>
            </a:r>
            <a:endParaRPr lang="zh-CN" altLang="zh-CN" dirty="0"/>
          </a:p>
          <a:p>
            <a:pPr>
              <a:lnSpc>
                <a:spcPct val="170000"/>
              </a:lnSpc>
            </a:pPr>
            <a:endParaRPr lang="zh-CN" altLang="zh-CN" dirty="0"/>
          </a:p>
          <a:p>
            <a:pPr>
              <a:lnSpc>
                <a:spcPct val="170000"/>
              </a:lnSpc>
            </a:pPr>
            <a:r>
              <a:rPr lang="zh-CN" altLang="zh-CN" dirty="0"/>
              <a:t>“选择</a:t>
            </a:r>
            <a:r>
              <a:rPr lang="en-US" altLang="zh-CN" dirty="0"/>
              <a:t>-</a:t>
            </a:r>
            <a:r>
              <a:rPr lang="zh-CN" altLang="zh-CN" dirty="0"/>
              <a:t>观察</a:t>
            </a:r>
            <a:r>
              <a:rPr lang="en-US" altLang="zh-CN" dirty="0"/>
              <a:t>-</a:t>
            </a:r>
            <a:r>
              <a:rPr lang="zh-CN" altLang="zh-CN" dirty="0"/>
              <a:t>更新</a:t>
            </a:r>
            <a:r>
              <a:rPr lang="en-US" altLang="zh-CN" dirty="0"/>
              <a:t>-</a:t>
            </a:r>
            <a:r>
              <a:rPr lang="zh-CN" altLang="zh-CN" dirty="0"/>
              <a:t>选择”的循环，将收益最大化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Bandit</a:t>
            </a:r>
            <a:r>
              <a:rPr lang="zh-CN" altLang="zh-CN" dirty="0"/>
              <a:t>算法：解决</a:t>
            </a:r>
            <a:r>
              <a:rPr lang="en-US" altLang="zh-CN" dirty="0"/>
              <a:t>MAB</a:t>
            </a:r>
            <a:r>
              <a:rPr lang="zh-CN" altLang="zh-CN" dirty="0"/>
              <a:t>问题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累积后悔：每次选择后，计算和最佳的选择差了多少，然后把差距累加起来就是总的遗憾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Bandit</a:t>
            </a:r>
            <a:r>
              <a:rPr lang="zh-CN" altLang="zh-CN" dirty="0"/>
              <a:t>算法有哪些：</a:t>
            </a:r>
            <a:r>
              <a:rPr lang="en-US" altLang="zh-CN" dirty="0"/>
              <a:t>Epsilon-Greedy</a:t>
            </a:r>
            <a:r>
              <a:rPr lang="zh-CN" altLang="zh-CN" dirty="0"/>
              <a:t>，</a:t>
            </a:r>
            <a:r>
              <a:rPr lang="en-US" altLang="zh-CN" dirty="0"/>
              <a:t>Thompson sampling</a:t>
            </a:r>
            <a:r>
              <a:rPr lang="zh-CN" altLang="zh-CN" dirty="0"/>
              <a:t>，</a:t>
            </a:r>
            <a:r>
              <a:rPr lang="en-US" altLang="zh-CN" dirty="0"/>
              <a:t>UCB</a:t>
            </a:r>
            <a:r>
              <a:rPr lang="zh-CN" altLang="zh-CN" dirty="0"/>
              <a:t>，</a:t>
            </a:r>
            <a:r>
              <a:rPr lang="en-US" altLang="zh-CN" dirty="0" err="1"/>
              <a:t>LinUCB</a:t>
            </a:r>
            <a:endParaRPr lang="zh-CN" altLang="zh-CN" dirty="0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4518162" y="3115469"/>
            <a:ext cx="2936185" cy="216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200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：对目标定义的不同，导致了不同的推荐结果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sz="1800" dirty="0"/>
              <a:t>通过</a:t>
            </a:r>
            <a:r>
              <a:rPr lang="en-US" altLang="zh-CN" sz="1800" dirty="0"/>
              <a:t>Exploit &amp; Explore</a:t>
            </a:r>
            <a:r>
              <a:rPr lang="zh-CN" altLang="zh-CN" sz="1800" dirty="0"/>
              <a:t>会给推荐系统带来惊喜度</a:t>
            </a:r>
            <a:endParaRPr lang="zh-CN" altLang="zh-CN" sz="1800" dirty="0"/>
          </a:p>
          <a:p>
            <a:r>
              <a:rPr lang="zh-CN" altLang="zh-CN" sz="1800" dirty="0"/>
              <a:t>惊喜度只是推荐系统的目标之一，从评测指标来看包括了：</a:t>
            </a:r>
            <a:endParaRPr lang="zh-CN" altLang="zh-CN" sz="1800" dirty="0"/>
          </a:p>
          <a:p>
            <a:endParaRPr lang="zh-CN" altLang="zh-CN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36374" y="3832294"/>
          <a:ext cx="10217426" cy="2162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推荐系统的目标定义</a:t>
            </a:r>
            <a:endParaRPr lang="zh-CN" altLang="zh-CN" dirty="0"/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87287" y="2243067"/>
            <a:ext cx="10515600" cy="20066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zh-CN" sz="1800" dirty="0"/>
              <a:t>目标很多，我们到底要选择哪个作为指标</a:t>
            </a:r>
            <a:endParaRPr lang="zh-CN" altLang="zh-CN" sz="1800" dirty="0"/>
          </a:p>
          <a:p>
            <a:r>
              <a:rPr lang="zh-CN" altLang="zh-CN" sz="1800" dirty="0"/>
              <a:t>不同场景，需求不同</a:t>
            </a:r>
            <a:endParaRPr lang="zh-CN" altLang="zh-CN" sz="1800" dirty="0"/>
          </a:p>
          <a:p>
            <a:endParaRPr lang="zh-CN" altLang="zh-CN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1136374" y="2937772"/>
          <a:ext cx="10217426" cy="2162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936115"/>
            <a:ext cx="10735945" cy="35147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800" dirty="0"/>
              <a:t>TIPS</a:t>
            </a:r>
            <a:r>
              <a:rPr lang="zh-CN" altLang="en-US" sz="3800" dirty="0">
                <a:ea typeface="宋体" panose="02010600030101010101" pitchFamily="2" charset="-122"/>
              </a:rPr>
              <a:t>：以下概念有些多，不需要对细节完全掌握</a:t>
            </a:r>
            <a:endParaRPr lang="zh-CN" altLang="en-US" sz="3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3800" dirty="0"/>
              <a:t>重点是对</a:t>
            </a:r>
            <a:r>
              <a:rPr lang="en-US" altLang="zh-CN" sz="3800" dirty="0"/>
              <a:t>OverView</a:t>
            </a:r>
            <a:r>
              <a:rPr lang="zh-CN" altLang="zh-CN" sz="3800" dirty="0">
                <a:ea typeface="宋体" panose="02010600030101010101" pitchFamily="2" charset="-122"/>
              </a:rPr>
              <a:t>的认知，思考你在认知上都有哪些收获</a:t>
            </a:r>
            <a:endParaRPr lang="zh-CN" altLang="zh-CN" sz="3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该如何设计推荐系统的架构</a:t>
            </a:r>
            <a:endParaRPr lang="zh-CN" altLang="zh-CN" dirty="0"/>
          </a:p>
        </p:txBody>
      </p:sp>
      <p:pic>
        <p:nvPicPr>
          <p:cNvPr id="2" name="图片 1" descr="tem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030" y="2328545"/>
            <a:ext cx="9312275" cy="2442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Using data to solve problem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dirty="0"/>
              <a:t>推荐系统是一种信息过滤系统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sz="4000" b="1" dirty="0">
                <a:solidFill>
                  <a:srgbClr val="C00000"/>
                </a:solidFill>
              </a:rPr>
              <a:t>A</a:t>
            </a:r>
            <a:r>
              <a:rPr lang="en-US" altLang="zh-CN" sz="4000" dirty="0">
                <a:solidFill>
                  <a:srgbClr val="C00000"/>
                </a:solidFill>
              </a:rPr>
              <a:t> </a:t>
            </a:r>
            <a:r>
              <a:rPr lang="zh-CN" altLang="zh-CN" dirty="0"/>
              <a:t>数据源</a:t>
            </a:r>
            <a:r>
              <a:rPr lang="en-US" altLang="zh-CN" dirty="0"/>
              <a:t>——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item</a:t>
            </a:r>
            <a:r>
              <a:rPr lang="zh-CN" altLang="zh-CN" dirty="0"/>
              <a:t>数据，用户行为</a:t>
            </a:r>
            <a:endParaRPr lang="zh-CN" altLang="zh-CN" dirty="0"/>
          </a:p>
          <a:p>
            <a:r>
              <a:rPr lang="en-US" altLang="zh-CN" sz="4000" b="1" dirty="0">
                <a:solidFill>
                  <a:srgbClr val="C00000"/>
                </a:solidFill>
              </a:rPr>
              <a:t>B</a:t>
            </a:r>
            <a:r>
              <a:rPr lang="en-US" altLang="zh-CN" sz="3600" b="1" dirty="0">
                <a:solidFill>
                  <a:srgbClr val="C00000"/>
                </a:solidFill>
              </a:rPr>
              <a:t> </a:t>
            </a:r>
            <a:r>
              <a:rPr lang="zh-CN" altLang="zh-CN" dirty="0"/>
              <a:t>召回阶段</a:t>
            </a:r>
            <a:r>
              <a:rPr lang="en-US" altLang="zh-CN" dirty="0"/>
              <a:t>——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粗筛，得到候选物品集</a:t>
            </a:r>
            <a:endParaRPr lang="zh-CN" altLang="zh-CN" dirty="0"/>
          </a:p>
          <a:p>
            <a:r>
              <a:rPr lang="en-US" altLang="zh-CN" sz="4300" b="1" dirty="0">
                <a:solidFill>
                  <a:srgbClr val="C00000"/>
                </a:solidFill>
              </a:rPr>
              <a:t>C</a:t>
            </a:r>
            <a:r>
              <a:rPr lang="en-US" altLang="zh-CN" dirty="0"/>
              <a:t> </a:t>
            </a:r>
            <a:r>
              <a:rPr lang="zh-CN" altLang="zh-CN" dirty="0"/>
              <a:t>排序阶段</a:t>
            </a:r>
            <a:r>
              <a:rPr lang="en-US" altLang="zh-CN" dirty="0"/>
              <a:t>——</a:t>
            </a:r>
            <a:endParaRPr lang="en-US" altLang="zh-CN" dirty="0"/>
          </a:p>
          <a:p>
            <a:pPr marL="967740" lvl="2" indent="0">
              <a:buNone/>
            </a:pPr>
            <a:r>
              <a:rPr lang="zh-CN" altLang="zh-CN" dirty="0"/>
              <a:t>对多个召回通道的内容进行打分排序，选出最优的少量结果。兼顾推荐系统的多维度指标：覆盖率，多样性，新颖度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推荐系统架构</a:t>
            </a:r>
            <a:r>
              <a:rPr lang="en-US" altLang="zh-CN" dirty="0" err="1"/>
              <a:t>OverView</a:t>
            </a:r>
            <a:endParaRPr lang="zh-CN" altLang="zh-CN" dirty="0"/>
          </a:p>
        </p:txBody>
      </p:sp>
      <p:pic>
        <p:nvPicPr>
          <p:cNvPr id="2" name="图片 1" descr="推荐系统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330" y="1670685"/>
            <a:ext cx="7439025" cy="43910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一切源于需求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不是所有的系统都需要推荐系统</a:t>
            </a:r>
            <a:endParaRPr lang="en-US" altLang="zh-CN" dirty="0"/>
          </a:p>
          <a:p>
            <a:endParaRPr lang="zh-CN" altLang="zh-CN" dirty="0"/>
          </a:p>
          <a:p>
            <a:pPr lvl="0"/>
            <a:r>
              <a:rPr lang="zh-CN" altLang="zh-CN" dirty="0"/>
              <a:t>哪些情况下不需要推荐系统？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（一个创业项目刚开始启动，用户数在</a:t>
            </a:r>
            <a:r>
              <a:rPr lang="en-US" altLang="zh-CN" dirty="0"/>
              <a:t>1000</a:t>
            </a:r>
            <a:r>
              <a:rPr lang="zh-CN" altLang="zh-CN" dirty="0"/>
              <a:t>人，</a:t>
            </a:r>
            <a:r>
              <a:rPr lang="en-US" altLang="zh-CN" dirty="0"/>
              <a:t>item</a:t>
            </a:r>
            <a:r>
              <a:rPr lang="zh-CN" altLang="zh-CN" dirty="0"/>
              <a:t>在</a:t>
            </a:r>
            <a:r>
              <a:rPr lang="en-US" altLang="zh-CN" dirty="0"/>
              <a:t>1</a:t>
            </a:r>
            <a:r>
              <a:rPr lang="zh-CN" altLang="zh-CN" dirty="0"/>
              <a:t>万，需要推荐系统么？）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如果给一个视频打标签，视频中有音乐作为背景音乐，采用了</a:t>
            </a:r>
            <a:r>
              <a:rPr lang="en-US" altLang="zh-CN" dirty="0"/>
              <a:t>NLP</a:t>
            </a:r>
            <a:r>
              <a:rPr lang="zh-CN" altLang="zh-CN" dirty="0"/>
              <a:t>方式对内容自动打标签，可能存在什么问题？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9"/>
          <p:cNvSpPr/>
          <p:nvPr/>
        </p:nvSpPr>
        <p:spPr>
          <a:xfrm>
            <a:off x="0" y="3726"/>
            <a:ext cx="5614877" cy="6858001"/>
          </a:xfrm>
          <a:prstGeom prst="rect">
            <a:avLst/>
          </a:prstGeom>
          <a:gradFill>
            <a:gsLst>
              <a:gs pos="0">
                <a:schemeClr val="accent1"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rgbClr val="AFABAB"/>
              </a:gs>
              <a:gs pos="100000">
                <a:srgbClr val="AFABAB"/>
              </a:gs>
            </a:gsLst>
            <a:lin ang="4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9" name="Picture 11" descr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6065131" y="401478"/>
            <a:ext cx="4977977" cy="14540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rPr lang="zh-CN" altLang="zh-CN" dirty="0"/>
              <a:t>课程思考及练习（</a:t>
            </a:r>
            <a:r>
              <a:rPr lang="en-US" altLang="zh-CN" dirty="0"/>
              <a:t>Thinking &amp; Action</a:t>
            </a:r>
            <a:r>
              <a:rPr lang="zh-CN" altLang="zh-CN" dirty="0"/>
              <a:t>）</a:t>
            </a:r>
            <a:endParaRPr dirty="0"/>
          </a:p>
        </p:txBody>
      </p:sp>
      <p:sp>
        <p:nvSpPr>
          <p:cNvPr id="191" name="Freeform 62"/>
          <p:cNvSpPr/>
          <p:nvPr/>
        </p:nvSpPr>
        <p:spPr>
          <a:xfrm>
            <a:off x="-1" y="738618"/>
            <a:ext cx="5000440" cy="540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35" y="0"/>
                </a:moveTo>
                <a:cubicBezTo>
                  <a:pt x="16377" y="0"/>
                  <a:pt x="21600" y="4835"/>
                  <a:pt x="21600" y="10800"/>
                </a:cubicBezTo>
                <a:cubicBezTo>
                  <a:pt x="21600" y="16765"/>
                  <a:pt x="16377" y="21600"/>
                  <a:pt x="9935" y="21600"/>
                </a:cubicBezTo>
                <a:cubicBezTo>
                  <a:pt x="5908" y="21600"/>
                  <a:pt x="2358" y="19711"/>
                  <a:pt x="262" y="16838"/>
                </a:cubicBezTo>
                <a:lnTo>
                  <a:pt x="0" y="16439"/>
                </a:lnTo>
                <a:lnTo>
                  <a:pt x="0" y="5161"/>
                </a:lnTo>
                <a:lnTo>
                  <a:pt x="262" y="4762"/>
                </a:lnTo>
                <a:cubicBezTo>
                  <a:pt x="2358" y="1889"/>
                  <a:pt x="5908" y="0"/>
                  <a:pt x="993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BDC5D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4103" y="2257006"/>
            <a:ext cx="4977579" cy="4322698"/>
          </a:xfrm>
          <a:prstGeom prst="rect">
            <a:avLst/>
          </a:prstGeom>
        </p:spPr>
        <p:txBody>
          <a:bodyPr anchor="ctr">
            <a:normAutofit fontScale="7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Thinking1</a:t>
            </a:r>
            <a:r>
              <a:rPr lang="zh-CN" altLang="zh-CN" dirty="0"/>
              <a:t>：既然内容相似度计算简单，能频繁更新，为什么还需要协同过滤算法呢？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Thinking2</a:t>
            </a:r>
            <a:r>
              <a:rPr lang="zh-CN" altLang="zh-CN" dirty="0"/>
              <a:t>、你需要推荐系统么？哪些情况下不需要推荐系统？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Thinking3</a:t>
            </a:r>
            <a:r>
              <a:rPr lang="zh-CN" altLang="zh-CN" dirty="0"/>
              <a:t>、如果给一个视频打标签，视频中有音乐作为背景音乐，采用了</a:t>
            </a:r>
            <a:r>
              <a:rPr lang="en-US" altLang="zh-CN" dirty="0"/>
              <a:t>NLP</a:t>
            </a:r>
            <a:r>
              <a:rPr lang="zh-CN" altLang="zh-CN" dirty="0"/>
              <a:t>方式对内容自动打标签，可能存在什么问题？</a:t>
            </a:r>
            <a:endParaRPr lang="zh-CN" altLang="zh-CN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Action</a:t>
            </a:r>
            <a:r>
              <a:rPr lang="zh-CN" altLang="zh-CN" dirty="0"/>
              <a:t>：使用</a:t>
            </a:r>
            <a:r>
              <a:rPr lang="en-US" altLang="zh-CN" dirty="0"/>
              <a:t>CART</a:t>
            </a:r>
            <a:r>
              <a:rPr lang="zh-CN" altLang="zh-CN" dirty="0"/>
              <a:t>算法对</a:t>
            </a:r>
            <a:r>
              <a:rPr lang="en-US" altLang="zh-CN" dirty="0"/>
              <a:t>MNIST</a:t>
            </a:r>
            <a:r>
              <a:rPr lang="zh-CN" altLang="zh-CN" dirty="0"/>
              <a:t>进行训练</a:t>
            </a:r>
            <a:endParaRPr lang="zh-CN" altLang="zh-CN"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机器学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1555" y="796925"/>
            <a:ext cx="7629525" cy="601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机器学习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1337945"/>
            <a:ext cx="8201025" cy="4181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深度学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0535" y="1220470"/>
            <a:ext cx="5857875" cy="541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推荐系统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0" y="1185545"/>
            <a:ext cx="6781800" cy="4486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推荐系统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3745" y="1642745"/>
            <a:ext cx="8143875" cy="35718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dirty="0"/>
              <a:t>1</a:t>
            </a:r>
            <a:r>
              <a:rPr lang="en-US" altLang="zh-CN" dirty="0"/>
              <a:t>/2</a:t>
            </a:r>
            <a:r>
              <a:rPr lang="zh-CN" altLang="en-US" dirty="0"/>
              <a:t> 机器学习 </a:t>
            </a:r>
            <a:r>
              <a:rPr lang="en-US" altLang="zh-CN" sz="5400" dirty="0"/>
              <a:t>Overview</a:t>
            </a:r>
            <a:endParaRPr dirty="0"/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AutoML pipeline过程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65" y="1435735"/>
            <a:ext cx="11361420" cy="3833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9460" y="5376545"/>
            <a:ext cx="108419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An overview of AutoML pipeline covering data preparation, feature engineering, model generation and model evaluation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AI Domain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2216150"/>
            <a:ext cx="10515600" cy="4351338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117" y="1184836"/>
            <a:ext cx="3737253" cy="2491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44" y="1172253"/>
            <a:ext cx="3633706" cy="27228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7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48" y="1172253"/>
            <a:ext cx="3828935" cy="23680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7" y="3594790"/>
            <a:ext cx="3064729" cy="31076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9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844" y="3857214"/>
            <a:ext cx="4374712" cy="28348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954192"/>
            <a:ext cx="3882484" cy="21610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4797425"/>
            <a:ext cx="3962400" cy="1905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什么是机器学习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45262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世界充满了大量的数据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en-US" altLang="zh-CN" sz="1800" dirty="0"/>
              <a:t>2020</a:t>
            </a:r>
            <a:r>
              <a:rPr lang="zh-CN" altLang="zh-CN" sz="1800" dirty="0"/>
              <a:t>年 世界的数据量</a:t>
            </a:r>
            <a:r>
              <a:rPr lang="en-US" altLang="zh-CN" sz="1800" dirty="0"/>
              <a:t>44ZB</a:t>
            </a:r>
            <a:r>
              <a:rPr lang="zh-CN" altLang="zh-CN" sz="1800" dirty="0"/>
              <a:t>（</a:t>
            </a:r>
            <a:r>
              <a:rPr lang="en-US" altLang="zh-CN" sz="1800" dirty="0"/>
              <a:t>1ZB=2^10EB=</a:t>
            </a:r>
            <a:r>
              <a:rPr lang="en-US" altLang="zh-CN" sz="1800" dirty="0">
                <a:ea typeface="宋体" panose="02010600030101010101" pitchFamily="2" charset="-122"/>
              </a:rPr>
              <a:t>2^20</a:t>
            </a:r>
            <a:r>
              <a:rPr lang="en-US" altLang="zh-CN" sz="1800" dirty="0"/>
              <a:t>PB=2^30TB</a:t>
            </a:r>
            <a:r>
              <a:rPr lang="zh-CN" altLang="zh-CN" sz="1800" dirty="0"/>
              <a:t>），中国将达到</a:t>
            </a:r>
            <a:r>
              <a:rPr lang="en-US" altLang="zh-CN" sz="1800" dirty="0"/>
              <a:t>8060EB</a:t>
            </a:r>
            <a:r>
              <a:rPr lang="zh-CN" altLang="zh-CN" sz="1800" dirty="0"/>
              <a:t>（占比</a:t>
            </a:r>
            <a:r>
              <a:rPr lang="en-US" altLang="zh-CN" sz="1800" dirty="0"/>
              <a:t>18%</a:t>
            </a:r>
            <a:r>
              <a:rPr lang="zh-CN" altLang="zh-CN" sz="1800" dirty="0"/>
              <a:t>）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图片、视频，文字，音乐</a:t>
            </a:r>
            <a:endParaRPr lang="zh-CN" altLang="zh-CN" sz="1800" dirty="0"/>
          </a:p>
          <a:p>
            <a:pPr>
              <a:lnSpc>
                <a:spcPct val="150000"/>
              </a:lnSpc>
            </a:pPr>
            <a:endParaRPr sz="180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6421120" y="1825625"/>
            <a:ext cx="558292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/>
              <a:t>人们也有大量的需求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预测：预测天气、股票、商品价格、企业发展、风险控制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“懂我”：推荐和“我”相关的</a:t>
            </a:r>
            <a:r>
              <a:rPr lang="en-US" altLang="zh-CN" sz="1800" dirty="0"/>
              <a:t>item</a:t>
            </a:r>
            <a:r>
              <a:rPr lang="zh-CN" altLang="zh-CN" sz="1800" dirty="0"/>
              <a:t>（商品、新闻、电影、音乐、用户、路径）</a:t>
            </a:r>
            <a:endParaRPr lang="zh-CN" altLang="zh-CN" sz="1800" dirty="0"/>
          </a:p>
          <a:p>
            <a:pPr lvl="0">
              <a:lnSpc>
                <a:spcPct val="150000"/>
              </a:lnSpc>
            </a:pPr>
            <a:r>
              <a:rPr lang="zh-CN" altLang="zh-CN" sz="1800" dirty="0"/>
              <a:t>分类识别：某一领域的分类识别能力，图像识别、语音识别、自然语言处理</a:t>
            </a:r>
            <a:endParaRPr lang="zh-CN" altLang="zh-CN" sz="1800" dirty="0"/>
          </a:p>
          <a:p>
            <a:pPr hangingPunct="1">
              <a:lnSpc>
                <a:spcPct val="150000"/>
              </a:lnSpc>
            </a:pPr>
            <a:endParaRPr lang="zh-CN" altLang="en-US" sz="18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/>
              <a:t>机器学习的本质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0982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Thinking 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altLang="zh-CN" dirty="0"/>
              <a:t>机器学习的本质是什么？</a:t>
            </a:r>
            <a:endParaRPr sz="1800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2420843" y="3022759"/>
            <a:ext cx="7350536" cy="1957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REFSHAPE" val="469085188"/>
</p:tagLst>
</file>

<file path=ppt/tags/tag10.xml><?xml version="1.0" encoding="utf-8"?>
<p:tagLst xmlns:p="http://schemas.openxmlformats.org/presentationml/2006/main">
  <p:tag name="REFSHAPE" val="469095660"/>
</p:tagLst>
</file>

<file path=ppt/tags/tag11.xml><?xml version="1.0" encoding="utf-8"?>
<p:tagLst xmlns:p="http://schemas.openxmlformats.org/presentationml/2006/main">
  <p:tag name="REFSHAPE" val="469072404"/>
</p:tagLst>
</file>

<file path=ppt/tags/tag12.xml><?xml version="1.0" encoding="utf-8"?>
<p:tagLst xmlns:p="http://schemas.openxmlformats.org/presentationml/2006/main">
  <p:tag name="REFSHAPE" val="469045612"/>
</p:tagLst>
</file>

<file path=ppt/tags/tag13.xml><?xml version="1.0" encoding="utf-8"?>
<p:tagLst xmlns:p="http://schemas.openxmlformats.org/presentationml/2006/main">
  <p:tag name="REFSHAPE" val="469108172"/>
</p:tagLst>
</file>

<file path=ppt/tags/tag14.xml><?xml version="1.0" encoding="utf-8"?>
<p:tagLst xmlns:p="http://schemas.openxmlformats.org/presentationml/2006/main">
  <p:tag name="REFSHAPE" val="321541124"/>
</p:tagLst>
</file>

<file path=ppt/tags/tag15.xml><?xml version="1.0" encoding="utf-8"?>
<p:tagLst xmlns:p="http://schemas.openxmlformats.org/presentationml/2006/main">
  <p:tag name="REFSHAPE" val="321516236"/>
</p:tagLst>
</file>

<file path=ppt/tags/tag2.xml><?xml version="1.0" encoding="utf-8"?>
<p:tagLst xmlns:p="http://schemas.openxmlformats.org/presentationml/2006/main">
  <p:tag name="REFSHAPE" val="469085188"/>
</p:tagLst>
</file>

<file path=ppt/tags/tag3.xml><?xml version="1.0" encoding="utf-8"?>
<p:tagLst xmlns:p="http://schemas.openxmlformats.org/presentationml/2006/main">
  <p:tag name="KSO_WM_UNIT_TABLE_BEAUTIFY" val="smartTable{8d09bbe9-cef6-4b15-81f7-24d5388d3ed2}"/>
</p:tagLst>
</file>

<file path=ppt/tags/tag4.xml><?xml version="1.0" encoding="utf-8"?>
<p:tagLst xmlns:p="http://schemas.openxmlformats.org/presentationml/2006/main">
  <p:tag name="KSO_WM_UNIT_TABLE_BEAUTIFY" val="smartTable{8d09bbe9-cef6-4b15-81f7-24d5388d3ed2}"/>
</p:tagLst>
</file>

<file path=ppt/tags/tag5.xml><?xml version="1.0" encoding="utf-8"?>
<p:tagLst xmlns:p="http://schemas.openxmlformats.org/presentationml/2006/main">
  <p:tag name="REFSHAPE" val="469085188"/>
</p:tagLst>
</file>

<file path=ppt/tags/tag6.xml><?xml version="1.0" encoding="utf-8"?>
<p:tagLst xmlns:p="http://schemas.openxmlformats.org/presentationml/2006/main">
  <p:tag name="REFSHAPE" val="469085188"/>
</p:tagLst>
</file>

<file path=ppt/tags/tag7.xml><?xml version="1.0" encoding="utf-8"?>
<p:tagLst xmlns:p="http://schemas.openxmlformats.org/presentationml/2006/main">
  <p:tag name="REFSHAPE" val="469076076"/>
</p:tagLst>
</file>

<file path=ppt/tags/tag8.xml><?xml version="1.0" encoding="utf-8"?>
<p:tagLst xmlns:p="http://schemas.openxmlformats.org/presentationml/2006/main">
  <p:tag name="REFSHAPE" val="469085188"/>
</p:tagLst>
</file>

<file path=ppt/tags/tag9.xml><?xml version="1.0" encoding="utf-8"?>
<p:tagLst xmlns:p="http://schemas.openxmlformats.org/presentationml/2006/main">
  <p:tag name="REFSHAPE" val="469106268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6708</Words>
  <Application>WPS 演示</Application>
  <PresentationFormat>宽屏</PresentationFormat>
  <Paragraphs>686</Paragraphs>
  <Slides>61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5" baseType="lpstr">
      <vt:lpstr>Arial</vt:lpstr>
      <vt:lpstr>宋体</vt:lpstr>
      <vt:lpstr>Wingdings</vt:lpstr>
      <vt:lpstr>Calibri</vt:lpstr>
      <vt:lpstr>Calibri Light</vt:lpstr>
      <vt:lpstr>Arial</vt:lpstr>
      <vt:lpstr>Calibri Light</vt:lpstr>
      <vt:lpstr>Calibri</vt:lpstr>
      <vt:lpstr>微软雅黑</vt:lpstr>
      <vt:lpstr>Arial Unicode MS</vt:lpstr>
      <vt:lpstr>Times New Roman</vt:lpstr>
      <vt:lpstr>Wingdings</vt:lpstr>
      <vt:lpstr>Helvetica</vt:lpstr>
      <vt:lpstr>Office 主题​​</vt:lpstr>
      <vt:lpstr>机器学习与推荐系统OverView  Lesson-01</vt:lpstr>
      <vt:lpstr>Self-introduction</vt:lpstr>
      <vt:lpstr>学习方法</vt:lpstr>
      <vt:lpstr>&gt;&gt;   今天的学习目标</vt:lpstr>
      <vt:lpstr>&gt;&gt;   今天的学习目标</vt:lpstr>
      <vt:lpstr>1/2 机器学习 Overview</vt:lpstr>
      <vt:lpstr>AI Domain</vt:lpstr>
      <vt:lpstr>什么是机器学习</vt:lpstr>
      <vt:lpstr>机器学习的本质</vt:lpstr>
      <vt:lpstr>机器学习的本质</vt:lpstr>
      <vt:lpstr>应用场景</vt:lpstr>
      <vt:lpstr>机器学习的步骤</vt:lpstr>
      <vt:lpstr>机器学习的7个步骤</vt:lpstr>
      <vt:lpstr>机器学习的步骤</vt:lpstr>
      <vt:lpstr>机器学习的训练过程</vt:lpstr>
      <vt:lpstr>机器学习的训练过程</vt:lpstr>
      <vt:lpstr>机器学习的训练过程</vt:lpstr>
      <vt:lpstr>机器学习的模型选择</vt:lpstr>
      <vt:lpstr>机器学习的模型选择</vt:lpstr>
      <vt:lpstr>机器学习的模型选择</vt:lpstr>
      <vt:lpstr>机器学习的模型选择</vt:lpstr>
      <vt:lpstr>机器学习的模型选择</vt:lpstr>
      <vt:lpstr>机器学习的特征构造</vt:lpstr>
      <vt:lpstr>机器学习的评估</vt:lpstr>
      <vt:lpstr>超参数调整</vt:lpstr>
      <vt:lpstr>机器学习的模型</vt:lpstr>
      <vt:lpstr>机器学习工具</vt:lpstr>
      <vt:lpstr>机器学习算法工具包</vt:lpstr>
      <vt:lpstr>例子：使用LogisticRegression对MNIST手写数字进行识别</vt:lpstr>
      <vt:lpstr>例子：使用LogisticRegression对MNIST手写数字进行识别</vt:lpstr>
      <vt:lpstr>小结</vt:lpstr>
      <vt:lpstr>Action1：使用CART算法对MNIST进行训练</vt:lpstr>
      <vt:lpstr>什么是深度学习</vt:lpstr>
      <vt:lpstr>深度学习的经典网络模型</vt:lpstr>
      <vt:lpstr>知名深度学习框架</vt:lpstr>
      <vt:lpstr>使用keras完成MNIST的识别</vt:lpstr>
      <vt:lpstr>2/2  推荐系统OverView</vt:lpstr>
      <vt:lpstr>什么是推荐系统</vt:lpstr>
      <vt:lpstr>机器如何找到这些适合你的商品呢？ </vt:lpstr>
      <vt:lpstr>机器如何找到这些适合你的商品呢？ </vt:lpstr>
      <vt:lpstr>协同过滤的思想：利用用户的“集体智慧”</vt:lpstr>
      <vt:lpstr>推荐系统的冷启动问题 </vt:lpstr>
      <vt:lpstr>一个有趣的问题：Exploit &amp; Explore（利用与探索） </vt:lpstr>
      <vt:lpstr>Exploit &amp; Explore代表了不同的思想</vt:lpstr>
      <vt:lpstr>多臂老虎机问题 MAB（Multi-armed bandit problem）</vt:lpstr>
      <vt:lpstr>现实中的MAB问题</vt:lpstr>
      <vt:lpstr>Bandit算法：解决MAB问题</vt:lpstr>
      <vt:lpstr>推荐系统的目标定义</vt:lpstr>
      <vt:lpstr>推荐系统的目标定义</vt:lpstr>
      <vt:lpstr>该如何设计推荐系统的架构</vt:lpstr>
      <vt:lpstr>Using data to solve problem</vt:lpstr>
      <vt:lpstr>推荐系统架构OverView</vt:lpstr>
      <vt:lpstr>一切源于需求</vt:lpstr>
      <vt:lpstr>课程思考及练习（Thinking &amp; Action）</vt:lpstr>
      <vt:lpstr>Summary</vt:lpstr>
      <vt:lpstr>Summary</vt:lpstr>
      <vt:lpstr>Summary</vt:lpstr>
      <vt:lpstr>Summary</vt:lpstr>
      <vt:lpstr>Summary</vt:lpstr>
      <vt:lpstr>Thank You Using data to solve problems</vt:lpstr>
      <vt:lpstr>AutoML pipeline过程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whatmakesaman1410449516</cp:lastModifiedBy>
  <cp:revision>35</cp:revision>
  <dcterms:created xsi:type="dcterms:W3CDTF">2019-08-30T07:48:00Z</dcterms:created>
  <dcterms:modified xsi:type="dcterms:W3CDTF">2019-09-16T05:24:24Z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